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305" r:id="rId5"/>
    <p:sldId id="296" r:id="rId6"/>
    <p:sldId id="306" r:id="rId7"/>
    <p:sldId id="317" r:id="rId8"/>
    <p:sldId id="322" r:id="rId9"/>
    <p:sldId id="323" r:id="rId10"/>
    <p:sldId id="325" r:id="rId11"/>
    <p:sldId id="324" r:id="rId12"/>
    <p:sldId id="327" r:id="rId13"/>
    <p:sldId id="328" r:id="rId14"/>
    <p:sldId id="329" r:id="rId15"/>
    <p:sldId id="330" r:id="rId16"/>
    <p:sldId id="331" r:id="rId17"/>
    <p:sldId id="332" r:id="rId18"/>
    <p:sldId id="333" r:id="rId19"/>
    <p:sldId id="335" r:id="rId20"/>
    <p:sldId id="310" r:id="rId21"/>
    <p:sldId id="32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8D6"/>
    <a:srgbClr val="A9D7D9"/>
    <a:srgbClr val="93D3D9"/>
    <a:srgbClr val="AAD6FF"/>
    <a:srgbClr val="B2C8CD"/>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879" autoAdjust="0"/>
  </p:normalViewPr>
  <p:slideViewPr>
    <p:cSldViewPr snapToGrid="0">
      <p:cViewPr varScale="1">
        <p:scale>
          <a:sx n="74" d="100"/>
          <a:sy n="74" d="100"/>
        </p:scale>
        <p:origin x="576" y="5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4/28/2024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4/28/2024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6" y="2284969"/>
            <a:ext cx="6693408" cy="1490473"/>
          </a:xfrm>
        </p:spPr>
        <p:txBody>
          <a:bodyPr/>
          <a:lstStyle/>
          <a:p>
            <a:r>
              <a:rPr lang="en-US" dirty="0">
                <a:solidFill>
                  <a:schemeClr val="accent2"/>
                </a:solidFill>
              </a:rPr>
              <a:t>Pollution Effect and Solution</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699415" y="4573031"/>
            <a:ext cx="2999232" cy="438912"/>
          </a:xfrm>
        </p:spPr>
        <p:txBody>
          <a:bodyPr>
            <a:normAutofit/>
          </a:bodyPr>
          <a:lstStyle/>
          <a:p>
            <a:r>
              <a:rPr lang="en-US" b="1" dirty="0"/>
              <a:t>Bhaveshkumar Parmar​</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4458-666C-6D8D-993A-6FAF29BD6B0A}"/>
              </a:ext>
            </a:extLst>
          </p:cNvPr>
          <p:cNvSpPr>
            <a:spLocks noGrp="1"/>
          </p:cNvSpPr>
          <p:nvPr>
            <p:ph type="title"/>
          </p:nvPr>
        </p:nvSpPr>
        <p:spPr>
          <a:xfrm>
            <a:off x="1748028" y="682580"/>
            <a:ext cx="2595372" cy="472673"/>
          </a:xfrm>
        </p:spPr>
        <p:txBody>
          <a:bodyPr>
            <a:normAutofit fontScale="90000"/>
          </a:bodyPr>
          <a:lstStyle/>
          <a:p>
            <a:r>
              <a:rPr lang="en-IN" sz="4400" dirty="0">
                <a:solidFill>
                  <a:schemeClr val="accent2"/>
                </a:solidFill>
                <a:highlight>
                  <a:srgbClr val="FFFFFF"/>
                </a:highlight>
                <a:latin typeface="Google Sans"/>
              </a:rPr>
              <a:t>Solutions</a:t>
            </a:r>
            <a:endParaRPr lang="en-IN" dirty="0">
              <a:solidFill>
                <a:schemeClr val="accent2"/>
              </a:solidFill>
            </a:endParaRPr>
          </a:p>
        </p:txBody>
      </p:sp>
      <p:sp>
        <p:nvSpPr>
          <p:cNvPr id="3" name="Content Placeholder 2">
            <a:extLst>
              <a:ext uri="{FF2B5EF4-FFF2-40B4-BE49-F238E27FC236}">
                <a16:creationId xmlns:a16="http://schemas.microsoft.com/office/drawing/2014/main" id="{3C83DC8F-7E19-D45D-8EBC-BBBB73C5284B}"/>
              </a:ext>
            </a:extLst>
          </p:cNvPr>
          <p:cNvSpPr>
            <a:spLocks noGrp="1"/>
          </p:cNvSpPr>
          <p:nvPr>
            <p:ph idx="1"/>
          </p:nvPr>
        </p:nvSpPr>
        <p:spPr>
          <a:xfrm>
            <a:off x="1748028" y="1415388"/>
            <a:ext cx="7744968" cy="3542978"/>
          </a:xfrm>
        </p:spPr>
        <p:txBody>
          <a:bodyPr>
            <a:normAutofit/>
          </a:bodyPr>
          <a:lstStyle/>
          <a:p>
            <a:pPr marL="285750" indent="-285750" algn="l">
              <a:buFont typeface="Wingdings" panose="05000000000000000000" pitchFamily="2" charset="2"/>
              <a:buChar char="Ø"/>
            </a:pPr>
            <a:r>
              <a:rPr lang="en-US" sz="1700" b="0" i="0" dirty="0">
                <a:solidFill>
                  <a:schemeClr val="accent2"/>
                </a:solidFill>
                <a:effectLst/>
                <a:highlight>
                  <a:srgbClr val="FFFFFF"/>
                </a:highlight>
                <a:latin typeface="Google Sans"/>
              </a:rPr>
              <a:t>Water conservation: Install water-efficient showerheads (2.5 gallons or less per minute). Take short showers and use low flow toilets (1.6 gallons or less per flush).</a:t>
            </a:r>
            <a:endParaRPr lang="en-IN" sz="1700" b="0" i="0" dirty="0">
              <a:solidFill>
                <a:schemeClr val="accent2"/>
              </a:solidFill>
              <a:effectLst/>
              <a:highlight>
                <a:srgbClr val="FFFFFF"/>
              </a:highlight>
              <a:latin typeface="Google Sans"/>
            </a:endParaRPr>
          </a:p>
          <a:p>
            <a:pPr marL="285750" indent="-285750" algn="l">
              <a:buFont typeface="Wingdings" panose="05000000000000000000" pitchFamily="2" charset="2"/>
              <a:buChar char="Ø"/>
            </a:pPr>
            <a:r>
              <a:rPr lang="en-IN" sz="1700" b="0" i="0" dirty="0">
                <a:solidFill>
                  <a:schemeClr val="accent2"/>
                </a:solidFill>
                <a:effectLst/>
                <a:highlight>
                  <a:srgbClr val="FFFFFF"/>
                </a:highlight>
                <a:latin typeface="Google Sans"/>
              </a:rPr>
              <a:t>Reduce plastic waste</a:t>
            </a:r>
          </a:p>
          <a:p>
            <a:pPr marL="285750" indent="-285750" algn="l">
              <a:buFont typeface="Wingdings" panose="05000000000000000000" pitchFamily="2" charset="2"/>
              <a:buChar char="Ø"/>
            </a:pPr>
            <a:r>
              <a:rPr lang="en-US" sz="1700" b="0" i="0" dirty="0">
                <a:solidFill>
                  <a:schemeClr val="accent2"/>
                </a:solidFill>
                <a:effectLst/>
                <a:highlight>
                  <a:srgbClr val="FFFFFF"/>
                </a:highlight>
                <a:latin typeface="Google Sans"/>
              </a:rPr>
              <a:t>Green agriculture: Use manure or compost instead of commercial inorganic fertilizer. Use native plants that require less water.</a:t>
            </a:r>
          </a:p>
          <a:p>
            <a:pPr marL="285750" indent="-285750" algn="l">
              <a:buFont typeface="Wingdings" panose="05000000000000000000" pitchFamily="2" charset="2"/>
              <a:buChar char="Ø"/>
            </a:pPr>
            <a:r>
              <a:rPr lang="en-US" sz="1700" b="0" i="0" dirty="0">
                <a:solidFill>
                  <a:schemeClr val="accent2"/>
                </a:solidFill>
                <a:effectLst/>
                <a:highlight>
                  <a:srgbClr val="FFFFFF"/>
                </a:highlight>
                <a:latin typeface="Google Sans"/>
              </a:rPr>
              <a:t>Properly dispose of waste: Don't pour pesticides, paints, solvents, oil, antifreeze, or other harmful chemicals down the drain or onto the ground.</a:t>
            </a:r>
          </a:p>
          <a:p>
            <a:pPr marL="285750" indent="-285750" algn="l">
              <a:buFont typeface="Wingdings" panose="05000000000000000000" pitchFamily="2" charset="2"/>
              <a:buChar char="Ø"/>
            </a:pPr>
            <a:r>
              <a:rPr lang="en-US" sz="1700" b="0" i="0" dirty="0">
                <a:solidFill>
                  <a:schemeClr val="accent2"/>
                </a:solidFill>
                <a:effectLst/>
                <a:highlight>
                  <a:srgbClr val="FFFFFF"/>
                </a:highlight>
                <a:latin typeface="Google Sans"/>
              </a:rPr>
              <a:t>Wastewater treatment: it removes rags and suspended solids, suspended and dissolved organics, nutrients, and pathogens.</a:t>
            </a:r>
          </a:p>
          <a:p>
            <a:pPr marL="342900" indent="-342900" algn="l">
              <a:buFont typeface="Wingdings" panose="05000000000000000000" pitchFamily="2" charset="2"/>
              <a:buChar char="Ø"/>
            </a:pPr>
            <a:endParaRPr lang="en-US" dirty="0">
              <a:solidFill>
                <a:srgbClr val="410007"/>
              </a:solidFill>
              <a:highlight>
                <a:srgbClr val="FFFFFF"/>
              </a:highlight>
              <a:latin typeface="Google Sans"/>
            </a:endParaRPr>
          </a:p>
          <a:p>
            <a:pPr marL="342900" indent="-342900" algn="l">
              <a:buFont typeface="Wingdings" panose="05000000000000000000" pitchFamily="2" charset="2"/>
              <a:buChar char="Ø"/>
            </a:pPr>
            <a:endParaRPr lang="en-US" b="0" i="0" dirty="0">
              <a:solidFill>
                <a:srgbClr val="410007"/>
              </a:solidFill>
              <a:effectLst/>
              <a:highlight>
                <a:srgbClr val="FFFFFF"/>
              </a:highlight>
              <a:latin typeface="Google Sans"/>
            </a:endParaRPr>
          </a:p>
          <a:p>
            <a:pPr algn="l"/>
            <a:endParaRPr lang="en-US" b="0" i="0" dirty="0">
              <a:solidFill>
                <a:srgbClr val="410007"/>
              </a:solidFill>
              <a:effectLst/>
              <a:highlight>
                <a:srgbClr val="FFFFFF"/>
              </a:highlight>
              <a:latin typeface="Google Sans"/>
            </a:endParaRPr>
          </a:p>
        </p:txBody>
      </p:sp>
      <p:sp>
        <p:nvSpPr>
          <p:cNvPr id="5" name="Slide Number Placeholder 4">
            <a:extLst>
              <a:ext uri="{FF2B5EF4-FFF2-40B4-BE49-F238E27FC236}">
                <a16:creationId xmlns:a16="http://schemas.microsoft.com/office/drawing/2014/main" id="{83BEB327-3D5B-BE6A-4F81-1BB47C6BB313}"/>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6" name="Footer Placeholder 4">
            <a:extLst>
              <a:ext uri="{FF2B5EF4-FFF2-40B4-BE49-F238E27FC236}">
                <a16:creationId xmlns:a16="http://schemas.microsoft.com/office/drawing/2014/main" id="{3753F9ED-613E-26EE-288F-143023426DF8}"/>
              </a:ext>
            </a:extLst>
          </p:cNvPr>
          <p:cNvSpPr txBox="1">
            <a:spLocks/>
          </p:cNvSpPr>
          <p:nvPr/>
        </p:nvSpPr>
        <p:spPr>
          <a:xfrm>
            <a:off x="218622"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3"/>
                </a:solidFill>
              </a:rPr>
              <a:t>Pollution Effect and Solution</a:t>
            </a:r>
            <a:endParaRPr lang="en-US" dirty="0">
              <a:solidFill>
                <a:schemeClr val="accent3"/>
              </a:solidFill>
            </a:endParaRPr>
          </a:p>
        </p:txBody>
      </p:sp>
    </p:spTree>
    <p:extLst>
      <p:ext uri="{BB962C8B-B14F-4D97-AF65-F5344CB8AC3E}">
        <p14:creationId xmlns:p14="http://schemas.microsoft.com/office/powerpoint/2010/main" val="247836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017C4-3D86-6197-69D7-2E7EEC5292E8}"/>
              </a:ext>
            </a:extLst>
          </p:cNvPr>
          <p:cNvSpPr>
            <a:spLocks noGrp="1"/>
          </p:cNvSpPr>
          <p:nvPr>
            <p:ph idx="1"/>
          </p:nvPr>
        </p:nvSpPr>
        <p:spPr>
          <a:xfrm>
            <a:off x="1837150" y="1107762"/>
            <a:ext cx="7744968" cy="1704519"/>
          </a:xfrm>
        </p:spPr>
        <p:txBody>
          <a:bodyPr/>
          <a:lstStyle/>
          <a:p>
            <a:pPr marL="342900" indent="-342900" algn="l">
              <a:buFont typeface="Wingdings" panose="05000000000000000000" pitchFamily="2" charset="2"/>
              <a:buChar char="q"/>
            </a:pPr>
            <a:r>
              <a:rPr lang="en-US" b="0" i="0" dirty="0">
                <a:solidFill>
                  <a:schemeClr val="accent2"/>
                </a:solidFill>
                <a:effectLst/>
                <a:highlight>
                  <a:srgbClr val="FFFFFF"/>
                </a:highlight>
                <a:latin typeface="arial" panose="020B0604020202020204" pitchFamily="34" charset="0"/>
              </a:rPr>
              <a:t>Soil pollution, or land pollution as a part of land degradation is caused by the presence of xenobiotic chemicals or other alteration in the natural soil environment. It is typically caused by industrial activity, agricultural chemicals or improper disposal of waste. </a:t>
            </a:r>
            <a:endParaRPr lang="en-IN" dirty="0">
              <a:solidFill>
                <a:schemeClr val="accent2"/>
              </a:solidFill>
            </a:endParaRPr>
          </a:p>
        </p:txBody>
      </p:sp>
      <p:sp>
        <p:nvSpPr>
          <p:cNvPr id="5" name="Slide Number Placeholder 4">
            <a:extLst>
              <a:ext uri="{FF2B5EF4-FFF2-40B4-BE49-F238E27FC236}">
                <a16:creationId xmlns:a16="http://schemas.microsoft.com/office/drawing/2014/main" id="{9855B995-48BF-D9DC-12B1-549E84D0659B}"/>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
        <p:nvSpPr>
          <p:cNvPr id="6" name="TextBox 5">
            <a:extLst>
              <a:ext uri="{FF2B5EF4-FFF2-40B4-BE49-F238E27FC236}">
                <a16:creationId xmlns:a16="http://schemas.microsoft.com/office/drawing/2014/main" id="{CBDBD7EA-ACCE-C3B2-42C3-F6B98FDEA9CB}"/>
              </a:ext>
            </a:extLst>
          </p:cNvPr>
          <p:cNvSpPr txBox="1"/>
          <p:nvPr/>
        </p:nvSpPr>
        <p:spPr>
          <a:xfrm>
            <a:off x="1837150" y="443388"/>
            <a:ext cx="2812123" cy="584775"/>
          </a:xfrm>
          <a:prstGeom prst="rect">
            <a:avLst/>
          </a:prstGeom>
          <a:noFill/>
        </p:spPr>
        <p:txBody>
          <a:bodyPr wrap="square" rtlCol="0">
            <a:spAutoFit/>
          </a:bodyPr>
          <a:lstStyle/>
          <a:p>
            <a:r>
              <a:rPr lang="en-US" sz="3200" b="1" dirty="0">
                <a:solidFill>
                  <a:schemeClr val="accent2"/>
                </a:solidFill>
              </a:rPr>
              <a:t>Soil Pollution</a:t>
            </a:r>
            <a:endParaRPr lang="en-IN" sz="3200" b="1" dirty="0">
              <a:solidFill>
                <a:schemeClr val="accent2"/>
              </a:solidFill>
            </a:endParaRPr>
          </a:p>
        </p:txBody>
      </p:sp>
      <p:pic>
        <p:nvPicPr>
          <p:cNvPr id="8" name="Picture 7">
            <a:extLst>
              <a:ext uri="{FF2B5EF4-FFF2-40B4-BE49-F238E27FC236}">
                <a16:creationId xmlns:a16="http://schemas.microsoft.com/office/drawing/2014/main" id="{9911F614-A03F-A356-3EB0-59050CF35B1F}"/>
              </a:ext>
            </a:extLst>
          </p:cNvPr>
          <p:cNvPicPr>
            <a:picLocks noChangeAspect="1"/>
          </p:cNvPicPr>
          <p:nvPr/>
        </p:nvPicPr>
        <p:blipFill>
          <a:blip r:embed="rId2"/>
          <a:stretch>
            <a:fillRect/>
          </a:stretch>
        </p:blipFill>
        <p:spPr>
          <a:xfrm>
            <a:off x="1626853" y="2684781"/>
            <a:ext cx="4189537" cy="2492526"/>
          </a:xfrm>
          <a:prstGeom prst="rect">
            <a:avLst/>
          </a:prstGeom>
        </p:spPr>
      </p:pic>
      <p:sp>
        <p:nvSpPr>
          <p:cNvPr id="9" name="AutoShape 2" descr="In Senegal, a pastoralist herds his cattle past a mound of garbage.">
            <a:extLst>
              <a:ext uri="{FF2B5EF4-FFF2-40B4-BE49-F238E27FC236}">
                <a16:creationId xmlns:a16="http://schemas.microsoft.com/office/drawing/2014/main" id="{5E15CA54-89C0-C608-8410-64BDE453A4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DF8A16EA-366B-8881-C090-7B7CFE0D07CE}"/>
              </a:ext>
            </a:extLst>
          </p:cNvPr>
          <p:cNvPicPr>
            <a:picLocks noChangeAspect="1"/>
          </p:cNvPicPr>
          <p:nvPr/>
        </p:nvPicPr>
        <p:blipFill>
          <a:blip r:embed="rId3"/>
          <a:stretch>
            <a:fillRect/>
          </a:stretch>
        </p:blipFill>
        <p:spPr>
          <a:xfrm>
            <a:off x="5816390" y="2684781"/>
            <a:ext cx="4748757" cy="2492526"/>
          </a:xfrm>
          <a:prstGeom prst="rect">
            <a:avLst/>
          </a:prstGeom>
        </p:spPr>
      </p:pic>
      <p:sp>
        <p:nvSpPr>
          <p:cNvPr id="2" name="Footer Placeholder 4">
            <a:extLst>
              <a:ext uri="{FF2B5EF4-FFF2-40B4-BE49-F238E27FC236}">
                <a16:creationId xmlns:a16="http://schemas.microsoft.com/office/drawing/2014/main" id="{AB26BBB0-18B4-3CFB-FE4D-197EC6D323FA}"/>
              </a:ext>
            </a:extLst>
          </p:cNvPr>
          <p:cNvSpPr txBox="1">
            <a:spLocks/>
          </p:cNvSpPr>
          <p:nvPr/>
        </p:nvSpPr>
        <p:spPr>
          <a:xfrm>
            <a:off x="218622"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3"/>
                </a:solidFill>
              </a:rPr>
              <a:t>Pollution Effect and Solution</a:t>
            </a:r>
            <a:endParaRPr lang="en-US" dirty="0">
              <a:solidFill>
                <a:schemeClr val="accent3"/>
              </a:solidFill>
            </a:endParaRPr>
          </a:p>
        </p:txBody>
      </p:sp>
    </p:spTree>
    <p:extLst>
      <p:ext uri="{BB962C8B-B14F-4D97-AF65-F5344CB8AC3E}">
        <p14:creationId xmlns:p14="http://schemas.microsoft.com/office/powerpoint/2010/main" val="164900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EECBDB-2937-C650-2264-309A18855D9F}"/>
              </a:ext>
            </a:extLst>
          </p:cNvPr>
          <p:cNvSpPr>
            <a:spLocks noGrp="1"/>
          </p:cNvSpPr>
          <p:nvPr>
            <p:ph idx="1"/>
          </p:nvPr>
        </p:nvSpPr>
        <p:spPr>
          <a:xfrm>
            <a:off x="1682603" y="1365162"/>
            <a:ext cx="8659132" cy="3734872"/>
          </a:xfrm>
        </p:spPr>
        <p:txBody>
          <a:bodyPr>
            <a:normAutofit fontScale="70000" lnSpcReduction="20000"/>
          </a:bodyPr>
          <a:lstStyle/>
          <a:p>
            <a:pPr marL="342900" indent="-342900" algn="l">
              <a:buFont typeface="Wingdings" panose="05000000000000000000" pitchFamily="2" charset="2"/>
              <a:buChar char="Ø"/>
            </a:pPr>
            <a:r>
              <a:rPr lang="en-US" sz="2500" b="0" i="0" dirty="0">
                <a:solidFill>
                  <a:schemeClr val="accent2"/>
                </a:solidFill>
                <a:effectLst/>
                <a:highlight>
                  <a:srgbClr val="FFFFFF"/>
                </a:highlight>
                <a:latin typeface="Google Sans"/>
              </a:rPr>
              <a:t>Industrial waste: Chemicals released into the environment by industries in liquid or solid form</a:t>
            </a:r>
          </a:p>
          <a:p>
            <a:pPr marL="342900" indent="-342900" algn="l">
              <a:buFont typeface="Wingdings" panose="05000000000000000000" pitchFamily="2" charset="2"/>
              <a:buChar char="Ø"/>
            </a:pPr>
            <a:r>
              <a:rPr lang="en-US" sz="2500" b="0" i="0" dirty="0">
                <a:solidFill>
                  <a:schemeClr val="accent2"/>
                </a:solidFill>
                <a:effectLst/>
                <a:highlight>
                  <a:srgbClr val="FFFFFF"/>
                </a:highlight>
                <a:latin typeface="Google Sans"/>
              </a:rPr>
              <a:t>Deforestation: Exposes soil to the elements, making it susceptible to erosion</a:t>
            </a:r>
          </a:p>
          <a:p>
            <a:pPr marL="342900" indent="-342900" algn="l">
              <a:buFont typeface="Wingdings" panose="05000000000000000000" pitchFamily="2" charset="2"/>
              <a:buChar char="Ø"/>
            </a:pPr>
            <a:r>
              <a:rPr lang="en-US" sz="2500" b="0" i="0" dirty="0">
                <a:solidFill>
                  <a:schemeClr val="accent2"/>
                </a:solidFill>
                <a:effectLst/>
                <a:highlight>
                  <a:srgbClr val="FFFFFF"/>
                </a:highlight>
                <a:latin typeface="Google Sans"/>
              </a:rPr>
              <a:t>Excessive use of fertilizers and pesticides: Can harm soil microorganisms and reduce soil fertility</a:t>
            </a:r>
          </a:p>
          <a:p>
            <a:pPr marL="342900" indent="-342900" algn="l">
              <a:buFont typeface="Wingdings" panose="05000000000000000000" pitchFamily="2" charset="2"/>
              <a:buChar char="Ø"/>
            </a:pPr>
            <a:r>
              <a:rPr lang="en-US" sz="2500" b="0" i="0" dirty="0">
                <a:solidFill>
                  <a:schemeClr val="accent2"/>
                </a:solidFill>
                <a:effectLst/>
                <a:highlight>
                  <a:srgbClr val="FFFFFF"/>
                </a:highlight>
                <a:latin typeface="Google Sans"/>
              </a:rPr>
              <a:t>Garbage pollution: Throwing garbage on soil, releasing plastic waste, and using chemical fertilizers</a:t>
            </a:r>
          </a:p>
          <a:p>
            <a:pPr marL="342900" indent="-342900" algn="l">
              <a:buFont typeface="Wingdings" panose="05000000000000000000" pitchFamily="2" charset="2"/>
              <a:buChar char="Ø"/>
            </a:pPr>
            <a:r>
              <a:rPr lang="en-US" sz="2500" b="0" i="0" dirty="0">
                <a:solidFill>
                  <a:schemeClr val="accent2"/>
                </a:solidFill>
                <a:effectLst/>
                <a:highlight>
                  <a:srgbClr val="FFFFFF"/>
                </a:highlight>
                <a:latin typeface="Google Sans"/>
              </a:rPr>
              <a:t>Climate change: Can impact soil fertility</a:t>
            </a:r>
          </a:p>
          <a:p>
            <a:pPr marL="342900" indent="-342900" algn="l">
              <a:buFont typeface="Wingdings" panose="05000000000000000000" pitchFamily="2" charset="2"/>
              <a:buChar char="Ø"/>
            </a:pPr>
            <a:r>
              <a:rPr lang="en-US" sz="2500" b="0" i="0" dirty="0">
                <a:solidFill>
                  <a:schemeClr val="accent2"/>
                </a:solidFill>
                <a:effectLst/>
                <a:highlight>
                  <a:srgbClr val="FFFFFF"/>
                </a:highlight>
                <a:latin typeface="Google Sans"/>
              </a:rPr>
              <a:t>Mining activities: Can erode soil</a:t>
            </a:r>
          </a:p>
          <a:p>
            <a:pPr marL="342900" indent="-342900" algn="l">
              <a:buFont typeface="Wingdings" panose="05000000000000000000" pitchFamily="2" charset="2"/>
              <a:buChar char="Ø"/>
            </a:pPr>
            <a:r>
              <a:rPr lang="en-US" sz="2500" b="0" i="0" dirty="0">
                <a:solidFill>
                  <a:schemeClr val="accent2"/>
                </a:solidFill>
                <a:effectLst/>
                <a:highlight>
                  <a:srgbClr val="FFFFFF"/>
                </a:highlight>
                <a:latin typeface="Google Sans"/>
              </a:rPr>
              <a:t>Urban infrastructural activities: Can lead to dumping of solid waste in the soil</a:t>
            </a:r>
          </a:p>
          <a:p>
            <a:pPr marL="342900" indent="-342900" algn="l">
              <a:buFont typeface="Wingdings" panose="05000000000000000000" pitchFamily="2" charset="2"/>
              <a:buChar char="Ø"/>
            </a:pPr>
            <a:r>
              <a:rPr lang="en-US" sz="2500" b="0" i="0" dirty="0">
                <a:solidFill>
                  <a:schemeClr val="accent2"/>
                </a:solidFill>
                <a:effectLst/>
                <a:highlight>
                  <a:srgbClr val="FFFFFF"/>
                </a:highlight>
                <a:latin typeface="Google Sans"/>
              </a:rPr>
              <a:t>Acid rain: Causes the deposition of nitrogen and sulfur oxides into the soil, which can weaken plants by dissolving nutrients</a:t>
            </a:r>
            <a:endParaRPr lang="en-IN" dirty="0">
              <a:solidFill>
                <a:schemeClr val="accent2"/>
              </a:solidFill>
            </a:endParaRPr>
          </a:p>
        </p:txBody>
      </p:sp>
      <p:sp>
        <p:nvSpPr>
          <p:cNvPr id="5" name="Slide Number Placeholder 4">
            <a:extLst>
              <a:ext uri="{FF2B5EF4-FFF2-40B4-BE49-F238E27FC236}">
                <a16:creationId xmlns:a16="http://schemas.microsoft.com/office/drawing/2014/main" id="{5C26702C-BEEA-84B9-2E06-6C9827B98FD5}"/>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6" name="Title 5">
            <a:extLst>
              <a:ext uri="{FF2B5EF4-FFF2-40B4-BE49-F238E27FC236}">
                <a16:creationId xmlns:a16="http://schemas.microsoft.com/office/drawing/2014/main" id="{313D7042-4209-3F37-B9B6-39B446FE0BE7}"/>
              </a:ext>
            </a:extLst>
          </p:cNvPr>
          <p:cNvSpPr txBox="1">
            <a:spLocks noGrp="1"/>
          </p:cNvSpPr>
          <p:nvPr>
            <p:ph type="title"/>
          </p:nvPr>
        </p:nvSpPr>
        <p:spPr>
          <a:xfrm>
            <a:off x="1584101" y="892028"/>
            <a:ext cx="3503054" cy="343620"/>
          </a:xfrm>
          <a:prstGeom prst="rect">
            <a:avLst/>
          </a:prstGeom>
          <a:noFill/>
        </p:spPr>
        <p:txBody>
          <a:bodyPr wrap="square" rtlCol="0">
            <a:spAutoFit/>
          </a:bodyPr>
          <a:lstStyle/>
          <a:p>
            <a:r>
              <a:rPr lang="en-US" sz="1800" b="1" i="0" dirty="0">
                <a:solidFill>
                  <a:schemeClr val="accent2"/>
                </a:solidFill>
                <a:effectLst/>
                <a:highlight>
                  <a:srgbClr val="FFFFFF"/>
                </a:highlight>
                <a:latin typeface="Garamond" panose="02020404030301010803" pitchFamily="18" charset="0"/>
              </a:rPr>
              <a:t>Causes and types of soil pollution</a:t>
            </a:r>
            <a:endParaRPr lang="en-IN" dirty="0">
              <a:solidFill>
                <a:schemeClr val="accent2"/>
              </a:solidFill>
            </a:endParaRPr>
          </a:p>
        </p:txBody>
      </p:sp>
      <p:sp>
        <p:nvSpPr>
          <p:cNvPr id="2" name="Footer Placeholder 4">
            <a:extLst>
              <a:ext uri="{FF2B5EF4-FFF2-40B4-BE49-F238E27FC236}">
                <a16:creationId xmlns:a16="http://schemas.microsoft.com/office/drawing/2014/main" id="{82D9C5D4-F144-EF42-8864-7656C1F5B14E}"/>
              </a:ext>
            </a:extLst>
          </p:cNvPr>
          <p:cNvSpPr txBox="1">
            <a:spLocks/>
          </p:cNvSpPr>
          <p:nvPr/>
        </p:nvSpPr>
        <p:spPr>
          <a:xfrm>
            <a:off x="218622"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3"/>
                </a:solidFill>
              </a:rPr>
              <a:t>Pollution Effect and Solution</a:t>
            </a:r>
            <a:endParaRPr lang="en-US" dirty="0">
              <a:solidFill>
                <a:schemeClr val="accent3"/>
              </a:solidFill>
            </a:endParaRPr>
          </a:p>
        </p:txBody>
      </p:sp>
    </p:spTree>
    <p:extLst>
      <p:ext uri="{BB962C8B-B14F-4D97-AF65-F5344CB8AC3E}">
        <p14:creationId xmlns:p14="http://schemas.microsoft.com/office/powerpoint/2010/main" val="1298532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00C0-89CD-B825-959C-EC5679488689}"/>
              </a:ext>
            </a:extLst>
          </p:cNvPr>
          <p:cNvSpPr>
            <a:spLocks noGrp="1"/>
          </p:cNvSpPr>
          <p:nvPr>
            <p:ph type="title"/>
          </p:nvPr>
        </p:nvSpPr>
        <p:spPr>
          <a:xfrm>
            <a:off x="1619238" y="99202"/>
            <a:ext cx="8695944" cy="1047018"/>
          </a:xfrm>
        </p:spPr>
        <p:txBody>
          <a:bodyPr/>
          <a:lstStyle/>
          <a:p>
            <a:pPr algn="l"/>
            <a:r>
              <a:rPr lang="en-US" dirty="0">
                <a:solidFill>
                  <a:schemeClr val="accent2"/>
                </a:solidFill>
              </a:rPr>
              <a:t>Solution</a:t>
            </a:r>
            <a:endParaRPr lang="en-IN" dirty="0">
              <a:solidFill>
                <a:schemeClr val="accent2"/>
              </a:solidFill>
            </a:endParaRPr>
          </a:p>
        </p:txBody>
      </p:sp>
      <p:sp>
        <p:nvSpPr>
          <p:cNvPr id="3" name="Content Placeholder 2">
            <a:extLst>
              <a:ext uri="{FF2B5EF4-FFF2-40B4-BE49-F238E27FC236}">
                <a16:creationId xmlns:a16="http://schemas.microsoft.com/office/drawing/2014/main" id="{1046242C-D4C7-00FF-B20B-44A0F77F22E0}"/>
              </a:ext>
            </a:extLst>
          </p:cNvPr>
          <p:cNvSpPr>
            <a:spLocks noGrp="1"/>
          </p:cNvSpPr>
          <p:nvPr>
            <p:ph idx="1"/>
          </p:nvPr>
        </p:nvSpPr>
        <p:spPr>
          <a:xfrm>
            <a:off x="1695996" y="708339"/>
            <a:ext cx="8695943" cy="4623516"/>
          </a:xfrm>
        </p:spPr>
        <p:txBody>
          <a:bodyPr>
            <a:noAutofit/>
          </a:bodyPr>
          <a:lstStyle/>
          <a:p>
            <a:pPr marL="285750" indent="-285750" algn="l">
              <a:buFont typeface="Wingdings" panose="05000000000000000000" pitchFamily="2" charset="2"/>
              <a:buChar char="Ø"/>
            </a:pPr>
            <a:r>
              <a:rPr lang="en-US" sz="1800" dirty="0">
                <a:solidFill>
                  <a:schemeClr val="accent2"/>
                </a:solidFill>
              </a:rPr>
              <a:t>Use fewer chemicals</a:t>
            </a:r>
          </a:p>
          <a:p>
            <a:pPr algn="l"/>
            <a:r>
              <a:rPr lang="en-US" sz="1800" dirty="0">
                <a:solidFill>
                  <a:schemeClr val="accent2"/>
                </a:solidFill>
              </a:rPr>
              <a:t>Use organic fertilizers instead of chemical fertilizers and pesticides, and reduce the use of pesticides.</a:t>
            </a:r>
          </a:p>
          <a:p>
            <a:pPr marL="285750" indent="-285750" algn="l">
              <a:buFont typeface="Wingdings" panose="05000000000000000000" pitchFamily="2" charset="2"/>
              <a:buChar char="Ø"/>
            </a:pPr>
            <a:r>
              <a:rPr lang="en-US" sz="1800" dirty="0">
                <a:solidFill>
                  <a:schemeClr val="accent2"/>
                </a:solidFill>
              </a:rPr>
              <a:t>Reduce waste</a:t>
            </a:r>
          </a:p>
          <a:p>
            <a:pPr algn="l"/>
            <a:r>
              <a:rPr lang="en-US" sz="1800" dirty="0">
                <a:solidFill>
                  <a:schemeClr val="accent2"/>
                </a:solidFill>
              </a:rPr>
              <a:t>Recycle and reuse products, and properly dispose of household and industrial waste.</a:t>
            </a:r>
          </a:p>
          <a:p>
            <a:pPr marL="285750" indent="-285750" algn="l">
              <a:buFont typeface="Wingdings" panose="05000000000000000000" pitchFamily="2" charset="2"/>
              <a:buChar char="Ø"/>
            </a:pPr>
            <a:r>
              <a:rPr lang="en-US" sz="1800" dirty="0">
                <a:solidFill>
                  <a:schemeClr val="accent2"/>
                </a:solidFill>
              </a:rPr>
              <a:t>Plant more trees</a:t>
            </a:r>
          </a:p>
          <a:p>
            <a:pPr algn="l"/>
            <a:r>
              <a:rPr lang="en-US" sz="1800" dirty="0">
                <a:solidFill>
                  <a:schemeClr val="accent2"/>
                </a:solidFill>
              </a:rPr>
              <a:t>Plant trees and grass to prevent erosion, and add mulch or rocks to weigh down the soil and protect young plants.</a:t>
            </a:r>
          </a:p>
          <a:p>
            <a:pPr marL="285750" indent="-285750" algn="l">
              <a:buFont typeface="Wingdings" panose="05000000000000000000" pitchFamily="2" charset="2"/>
              <a:buChar char="Ø"/>
            </a:pPr>
            <a:r>
              <a:rPr lang="en-US" sz="1800" dirty="0">
                <a:solidFill>
                  <a:schemeClr val="accent2"/>
                </a:solidFill>
              </a:rPr>
              <a:t>Eat less meat</a:t>
            </a:r>
          </a:p>
          <a:p>
            <a:pPr algn="l"/>
            <a:r>
              <a:rPr lang="en-US" sz="1800" dirty="0">
                <a:solidFill>
                  <a:schemeClr val="accent2"/>
                </a:solidFill>
              </a:rPr>
              <a:t>Eat sustainable food, and purchase local and organic fruits and vegetables.</a:t>
            </a:r>
          </a:p>
          <a:p>
            <a:pPr marL="285750" indent="-285750" algn="l">
              <a:buFont typeface="Wingdings" panose="05000000000000000000" pitchFamily="2" charset="2"/>
              <a:buChar char="Ø"/>
            </a:pPr>
            <a:r>
              <a:rPr lang="en-US" sz="1800" dirty="0">
                <a:solidFill>
                  <a:schemeClr val="accent2"/>
                </a:solidFill>
              </a:rPr>
              <a:t>Improve farming practices</a:t>
            </a:r>
          </a:p>
          <a:p>
            <a:pPr algn="l"/>
            <a:r>
              <a:rPr lang="en-US" sz="1800" dirty="0">
                <a:solidFill>
                  <a:schemeClr val="accent2"/>
                </a:solidFill>
              </a:rPr>
              <a:t>Use correct farming techniques, crop rotation, and integrated pest control methods.</a:t>
            </a:r>
            <a:endParaRPr lang="en-IN" sz="1800" dirty="0">
              <a:solidFill>
                <a:schemeClr val="accent2"/>
              </a:solidFill>
            </a:endParaRPr>
          </a:p>
        </p:txBody>
      </p:sp>
      <p:sp>
        <p:nvSpPr>
          <p:cNvPr id="5" name="Slide Number Placeholder 4">
            <a:extLst>
              <a:ext uri="{FF2B5EF4-FFF2-40B4-BE49-F238E27FC236}">
                <a16:creationId xmlns:a16="http://schemas.microsoft.com/office/drawing/2014/main" id="{7B7BDDAD-E5ED-76FD-B940-52BA963F815A}"/>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6" name="Footer Placeholder 4">
            <a:extLst>
              <a:ext uri="{FF2B5EF4-FFF2-40B4-BE49-F238E27FC236}">
                <a16:creationId xmlns:a16="http://schemas.microsoft.com/office/drawing/2014/main" id="{A8BE0653-1816-3BC8-9217-17F9EC6D1BE5}"/>
              </a:ext>
            </a:extLst>
          </p:cNvPr>
          <p:cNvSpPr txBox="1">
            <a:spLocks/>
          </p:cNvSpPr>
          <p:nvPr/>
        </p:nvSpPr>
        <p:spPr>
          <a:xfrm>
            <a:off x="218622"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3"/>
                </a:solidFill>
              </a:rPr>
              <a:t>Pollution Effect and Solution</a:t>
            </a:r>
            <a:endParaRPr lang="en-US" dirty="0">
              <a:solidFill>
                <a:schemeClr val="accent3"/>
              </a:solidFill>
            </a:endParaRPr>
          </a:p>
        </p:txBody>
      </p:sp>
    </p:spTree>
    <p:extLst>
      <p:ext uri="{BB962C8B-B14F-4D97-AF65-F5344CB8AC3E}">
        <p14:creationId xmlns:p14="http://schemas.microsoft.com/office/powerpoint/2010/main" val="117024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D10D-81D9-8989-7A85-1A0301DDC0B8}"/>
              </a:ext>
            </a:extLst>
          </p:cNvPr>
          <p:cNvSpPr>
            <a:spLocks noGrp="1"/>
          </p:cNvSpPr>
          <p:nvPr>
            <p:ph type="title"/>
          </p:nvPr>
        </p:nvSpPr>
        <p:spPr>
          <a:xfrm>
            <a:off x="1602370" y="300292"/>
            <a:ext cx="8695944" cy="1325880"/>
          </a:xfrm>
        </p:spPr>
        <p:txBody>
          <a:bodyPr>
            <a:normAutofit/>
          </a:bodyPr>
          <a:lstStyle/>
          <a:p>
            <a:pPr algn="l"/>
            <a:r>
              <a:rPr lang="en-US" sz="3200" dirty="0">
                <a:solidFill>
                  <a:schemeClr val="accent2"/>
                </a:solidFill>
              </a:rPr>
              <a:t>Noise Pollution</a:t>
            </a:r>
            <a:endParaRPr lang="en-IN" sz="3200" dirty="0">
              <a:solidFill>
                <a:schemeClr val="accent2"/>
              </a:solidFill>
            </a:endParaRPr>
          </a:p>
        </p:txBody>
      </p:sp>
      <p:sp>
        <p:nvSpPr>
          <p:cNvPr id="3" name="Content Placeholder 2">
            <a:extLst>
              <a:ext uri="{FF2B5EF4-FFF2-40B4-BE49-F238E27FC236}">
                <a16:creationId xmlns:a16="http://schemas.microsoft.com/office/drawing/2014/main" id="{AB35F8B8-58DB-DF45-1EC9-8404D1E98A8C}"/>
              </a:ext>
            </a:extLst>
          </p:cNvPr>
          <p:cNvSpPr>
            <a:spLocks noGrp="1"/>
          </p:cNvSpPr>
          <p:nvPr>
            <p:ph idx="1"/>
          </p:nvPr>
        </p:nvSpPr>
        <p:spPr>
          <a:xfrm>
            <a:off x="1633895" y="1365161"/>
            <a:ext cx="8632895" cy="1738215"/>
          </a:xfrm>
        </p:spPr>
        <p:txBody>
          <a:bodyPr>
            <a:normAutofit/>
          </a:bodyPr>
          <a:lstStyle/>
          <a:p>
            <a:pPr algn="l"/>
            <a:r>
              <a:rPr lang="en-US" b="0" i="0" dirty="0">
                <a:solidFill>
                  <a:schemeClr val="accent2"/>
                </a:solidFill>
                <a:effectLst/>
                <a:highlight>
                  <a:srgbClr val="FFFFFF"/>
                </a:highlight>
                <a:latin typeface="arial" panose="020B0604020202020204" pitchFamily="34" charset="0"/>
              </a:rPr>
              <a:t>Noise pollution, or sound pollution, is the propagation of noise or sound with ranging impacts on the activity of human or animal life, most of which are harmful to a degree. The source of outdoor noise worldwide is mainly caused by machines, transport and propagation systems</a:t>
            </a:r>
            <a:endParaRPr lang="en-IN" dirty="0">
              <a:solidFill>
                <a:schemeClr val="accent2"/>
              </a:solidFill>
            </a:endParaRPr>
          </a:p>
        </p:txBody>
      </p:sp>
      <p:sp>
        <p:nvSpPr>
          <p:cNvPr id="5" name="Slide Number Placeholder 4">
            <a:extLst>
              <a:ext uri="{FF2B5EF4-FFF2-40B4-BE49-F238E27FC236}">
                <a16:creationId xmlns:a16="http://schemas.microsoft.com/office/drawing/2014/main" id="{E909F88C-CFDC-5908-497A-D9B09966C02B}"/>
              </a:ext>
            </a:extLst>
          </p:cNvPr>
          <p:cNvSpPr>
            <a:spLocks noGrp="1"/>
          </p:cNvSpPr>
          <p:nvPr>
            <p:ph type="sldNum" sz="quarter" idx="11"/>
          </p:nvPr>
        </p:nvSpPr>
        <p:spPr/>
        <p:txBody>
          <a:bodyPr/>
          <a:lstStyle/>
          <a:p>
            <a:fld id="{294A09A9-5501-47C1-A89A-A340965A2BE2}" type="slidenum">
              <a:rPr lang="en-US" smtClean="0"/>
              <a:pPr/>
              <a:t>14</a:t>
            </a:fld>
            <a:endParaRPr lang="en-US" dirty="0"/>
          </a:p>
        </p:txBody>
      </p:sp>
      <p:pic>
        <p:nvPicPr>
          <p:cNvPr id="7" name="Picture 6">
            <a:extLst>
              <a:ext uri="{FF2B5EF4-FFF2-40B4-BE49-F238E27FC236}">
                <a16:creationId xmlns:a16="http://schemas.microsoft.com/office/drawing/2014/main" id="{FEE18AEF-8B3B-9955-8882-58A9BC0EBEA0}"/>
              </a:ext>
            </a:extLst>
          </p:cNvPr>
          <p:cNvPicPr>
            <a:picLocks noChangeAspect="1"/>
          </p:cNvPicPr>
          <p:nvPr/>
        </p:nvPicPr>
        <p:blipFill>
          <a:blip r:embed="rId2"/>
          <a:stretch>
            <a:fillRect/>
          </a:stretch>
        </p:blipFill>
        <p:spPr>
          <a:xfrm>
            <a:off x="1633894" y="3103378"/>
            <a:ext cx="4368265" cy="2128450"/>
          </a:xfrm>
          <a:prstGeom prst="rect">
            <a:avLst/>
          </a:prstGeom>
        </p:spPr>
      </p:pic>
      <p:pic>
        <p:nvPicPr>
          <p:cNvPr id="9" name="Picture 8">
            <a:extLst>
              <a:ext uri="{FF2B5EF4-FFF2-40B4-BE49-F238E27FC236}">
                <a16:creationId xmlns:a16="http://schemas.microsoft.com/office/drawing/2014/main" id="{8D440BFC-880A-4DCA-B043-12B182908B39}"/>
              </a:ext>
            </a:extLst>
          </p:cNvPr>
          <p:cNvPicPr>
            <a:picLocks noChangeAspect="1"/>
          </p:cNvPicPr>
          <p:nvPr/>
        </p:nvPicPr>
        <p:blipFill>
          <a:blip r:embed="rId3"/>
          <a:stretch>
            <a:fillRect/>
          </a:stretch>
        </p:blipFill>
        <p:spPr>
          <a:xfrm>
            <a:off x="5898525" y="3103377"/>
            <a:ext cx="4685338" cy="2128451"/>
          </a:xfrm>
          <a:prstGeom prst="rect">
            <a:avLst/>
          </a:prstGeom>
        </p:spPr>
      </p:pic>
      <p:sp>
        <p:nvSpPr>
          <p:cNvPr id="12" name="Footer Placeholder 4">
            <a:extLst>
              <a:ext uri="{FF2B5EF4-FFF2-40B4-BE49-F238E27FC236}">
                <a16:creationId xmlns:a16="http://schemas.microsoft.com/office/drawing/2014/main" id="{628FD445-F9E3-BEBD-58B2-69C0FD63724D}"/>
              </a:ext>
            </a:extLst>
          </p:cNvPr>
          <p:cNvSpPr txBox="1">
            <a:spLocks/>
          </p:cNvSpPr>
          <p:nvPr/>
        </p:nvSpPr>
        <p:spPr>
          <a:xfrm>
            <a:off x="218622"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3"/>
                </a:solidFill>
              </a:rPr>
              <a:t>Pollution Effect and Solution</a:t>
            </a:r>
            <a:endParaRPr lang="en-US" dirty="0">
              <a:solidFill>
                <a:schemeClr val="accent3"/>
              </a:solidFill>
            </a:endParaRPr>
          </a:p>
        </p:txBody>
      </p:sp>
    </p:spTree>
    <p:extLst>
      <p:ext uri="{BB962C8B-B14F-4D97-AF65-F5344CB8AC3E}">
        <p14:creationId xmlns:p14="http://schemas.microsoft.com/office/powerpoint/2010/main" val="1242933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AB51-A3A6-B742-E324-68E10C0D0765}"/>
              </a:ext>
            </a:extLst>
          </p:cNvPr>
          <p:cNvSpPr>
            <a:spLocks noGrp="1"/>
          </p:cNvSpPr>
          <p:nvPr>
            <p:ph type="title"/>
          </p:nvPr>
        </p:nvSpPr>
        <p:spPr>
          <a:xfrm>
            <a:off x="1619240" y="449730"/>
            <a:ext cx="5090654" cy="696489"/>
          </a:xfrm>
        </p:spPr>
        <p:txBody>
          <a:bodyPr>
            <a:normAutofit/>
          </a:bodyPr>
          <a:lstStyle/>
          <a:p>
            <a:pPr algn="l"/>
            <a:r>
              <a:rPr lang="en-US" sz="1800" b="1" i="0" dirty="0">
                <a:solidFill>
                  <a:schemeClr val="accent2"/>
                </a:solidFill>
                <a:effectLst/>
                <a:highlight>
                  <a:srgbClr val="FFFFFF"/>
                </a:highlight>
                <a:latin typeface="Garamond" panose="02020404030301010803" pitchFamily="18" charset="0"/>
              </a:rPr>
              <a:t>Causes of Noise  pollution</a:t>
            </a:r>
            <a:endParaRPr lang="en-IN" sz="1800" dirty="0"/>
          </a:p>
        </p:txBody>
      </p:sp>
      <p:sp>
        <p:nvSpPr>
          <p:cNvPr id="3" name="Content Placeholder 2">
            <a:extLst>
              <a:ext uri="{FF2B5EF4-FFF2-40B4-BE49-F238E27FC236}">
                <a16:creationId xmlns:a16="http://schemas.microsoft.com/office/drawing/2014/main" id="{4A5E494A-FDD9-47FF-BC59-48F3D76216ED}"/>
              </a:ext>
            </a:extLst>
          </p:cNvPr>
          <p:cNvSpPr>
            <a:spLocks noGrp="1"/>
          </p:cNvSpPr>
          <p:nvPr>
            <p:ph idx="1"/>
          </p:nvPr>
        </p:nvSpPr>
        <p:spPr>
          <a:xfrm>
            <a:off x="1759876" y="1342622"/>
            <a:ext cx="8465949" cy="3680139"/>
          </a:xfrm>
        </p:spPr>
        <p:txBody>
          <a:bodyPr>
            <a:normAutofit lnSpcReduction="10000"/>
          </a:bodyPr>
          <a:lstStyle/>
          <a:p>
            <a:pPr marL="285750" indent="-285750" algn="l">
              <a:buFont typeface="Wingdings" panose="05000000000000000000" pitchFamily="2" charset="2"/>
              <a:buChar char="Ø"/>
            </a:pPr>
            <a:r>
              <a:rPr lang="en-US" sz="1600" dirty="0">
                <a:solidFill>
                  <a:schemeClr val="accent2"/>
                </a:solidFill>
                <a:latin typeface="Arial" panose="020B0604020202020204" pitchFamily="34" charset="0"/>
                <a:cs typeface="Arial" panose="020B0604020202020204" pitchFamily="34" charset="0"/>
              </a:rPr>
              <a:t>Industrial Causes: Industries, mills, and factories produce high-intensity sound and these sounds are the major causes of industrial noise pollution. Industrial noise pollution can be caused by textile mills, engineering companies, and printing presses.</a:t>
            </a:r>
          </a:p>
          <a:p>
            <a:pPr marL="285750" indent="-285750" algn="l">
              <a:buFont typeface="Wingdings" panose="05000000000000000000" pitchFamily="2" charset="2"/>
              <a:buChar char="Ø"/>
            </a:pPr>
            <a:r>
              <a:rPr lang="en-US" sz="1600" dirty="0">
                <a:solidFill>
                  <a:schemeClr val="accent2"/>
                </a:solidFill>
                <a:latin typeface="Arial" panose="020B0604020202020204" pitchFamily="34" charset="0"/>
                <a:cs typeface="Arial" panose="020B0604020202020204" pitchFamily="34" charset="0"/>
              </a:rPr>
              <a:t>Household Utilities: Household noise pollution can also be caused by electrical devices like televisions telephones, radios, transistors, loudspeakers, musical instruments, house renovations ,etc.</a:t>
            </a:r>
          </a:p>
          <a:p>
            <a:pPr marL="285750" indent="-285750" algn="l">
              <a:buFont typeface="Wingdings" panose="05000000000000000000" pitchFamily="2" charset="2"/>
              <a:buChar char="Ø"/>
            </a:pPr>
            <a:r>
              <a:rPr lang="en-US" sz="1600" dirty="0">
                <a:solidFill>
                  <a:schemeClr val="accent2"/>
                </a:solidFill>
                <a:latin typeface="Arial" panose="020B0604020202020204" pitchFamily="34" charset="0"/>
                <a:cs typeface="Arial" panose="020B0604020202020204" pitchFamily="34" charset="0"/>
              </a:rPr>
              <a:t>Transportation :Transportation Noise Pollution can be caused by traffic, trains and aircraft, scooters, motorcycles, trucks, buses, cars, and its rapidly increasing number. </a:t>
            </a:r>
          </a:p>
          <a:p>
            <a:pPr marL="285750" indent="-285750" algn="l">
              <a:buFont typeface="Wingdings" panose="05000000000000000000" pitchFamily="2" charset="2"/>
              <a:buChar char="Ø"/>
            </a:pPr>
            <a:r>
              <a:rPr lang="en-US" sz="1600" dirty="0">
                <a:solidFill>
                  <a:schemeClr val="accent2"/>
                </a:solidFill>
                <a:latin typeface="Arial" panose="020B0604020202020204" pitchFamily="34" charset="0"/>
                <a:cs typeface="Arial" panose="020B0604020202020204" pitchFamily="34" charset="0"/>
              </a:rPr>
              <a:t>Social Events: This includes concerts, parties, worship places, discos, etc. Loud sounds from social events are mainly known as a ‘nuisance’ that can affect the sleeping cycle of the person.</a:t>
            </a:r>
          </a:p>
          <a:p>
            <a:pPr marL="285750" indent="-285750" algn="l">
              <a:buFont typeface="Wingdings" panose="05000000000000000000" pitchFamily="2" charset="2"/>
              <a:buChar char="Ø"/>
            </a:pPr>
            <a:r>
              <a:rPr lang="en-US" sz="1600" dirty="0">
                <a:solidFill>
                  <a:schemeClr val="accent2"/>
                </a:solidFill>
                <a:latin typeface="Arial" panose="020B0604020202020204" pitchFamily="34" charset="0"/>
                <a:cs typeface="Arial" panose="020B0604020202020204" pitchFamily="34" charset="0"/>
              </a:rPr>
              <a:t>Defense Machinery: It includes military tanks, shooting practices, military airplane training, explosions, and rocket launching that affect the environment badly. </a:t>
            </a:r>
          </a:p>
          <a:p>
            <a:pPr algn="l"/>
            <a:endParaRPr lang="en-US" sz="1600" dirty="0">
              <a:solidFill>
                <a:schemeClr val="accent2"/>
              </a:solidFill>
            </a:endParaRPr>
          </a:p>
          <a:p>
            <a:pPr algn="l"/>
            <a:endParaRPr lang="en-IN" dirty="0">
              <a:solidFill>
                <a:schemeClr val="accent2"/>
              </a:solidFill>
            </a:endParaRPr>
          </a:p>
        </p:txBody>
      </p:sp>
      <p:sp>
        <p:nvSpPr>
          <p:cNvPr id="5" name="Slide Number Placeholder 4">
            <a:extLst>
              <a:ext uri="{FF2B5EF4-FFF2-40B4-BE49-F238E27FC236}">
                <a16:creationId xmlns:a16="http://schemas.microsoft.com/office/drawing/2014/main" id="{9E3F6714-BB3E-B60C-6192-D6875473A76F}"/>
              </a:ext>
            </a:extLst>
          </p:cNvPr>
          <p:cNvSpPr>
            <a:spLocks noGrp="1"/>
          </p:cNvSpPr>
          <p:nvPr>
            <p:ph type="sldNum" sz="quarter" idx="11"/>
          </p:nvPr>
        </p:nvSpPr>
        <p:spPr/>
        <p:txBody>
          <a:bodyPr/>
          <a:lstStyle/>
          <a:p>
            <a:fld id="{294A09A9-5501-47C1-A89A-A340965A2BE2}" type="slidenum">
              <a:rPr lang="en-US" smtClean="0"/>
              <a:pPr/>
              <a:t>15</a:t>
            </a:fld>
            <a:endParaRPr lang="en-US" dirty="0"/>
          </a:p>
        </p:txBody>
      </p:sp>
      <p:sp>
        <p:nvSpPr>
          <p:cNvPr id="6" name="Footer Placeholder 4">
            <a:extLst>
              <a:ext uri="{FF2B5EF4-FFF2-40B4-BE49-F238E27FC236}">
                <a16:creationId xmlns:a16="http://schemas.microsoft.com/office/drawing/2014/main" id="{4272239B-F93A-CA94-D87B-6F82AC2D503C}"/>
              </a:ext>
            </a:extLst>
          </p:cNvPr>
          <p:cNvSpPr txBox="1">
            <a:spLocks/>
          </p:cNvSpPr>
          <p:nvPr/>
        </p:nvSpPr>
        <p:spPr>
          <a:xfrm>
            <a:off x="218622"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3"/>
                </a:solidFill>
              </a:rPr>
              <a:t>Pollution Effect and Solution</a:t>
            </a:r>
            <a:endParaRPr lang="en-US" dirty="0">
              <a:solidFill>
                <a:schemeClr val="accent3"/>
              </a:solidFill>
            </a:endParaRPr>
          </a:p>
        </p:txBody>
      </p:sp>
    </p:spTree>
    <p:extLst>
      <p:ext uri="{BB962C8B-B14F-4D97-AF65-F5344CB8AC3E}">
        <p14:creationId xmlns:p14="http://schemas.microsoft.com/office/powerpoint/2010/main" val="4270942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D2AD1F-1469-A5E6-F5F0-99E4D061791D}"/>
              </a:ext>
            </a:extLst>
          </p:cNvPr>
          <p:cNvSpPr>
            <a:spLocks noGrp="1"/>
          </p:cNvSpPr>
          <p:nvPr>
            <p:ph idx="1"/>
          </p:nvPr>
        </p:nvSpPr>
        <p:spPr>
          <a:xfrm>
            <a:off x="1803042" y="1262131"/>
            <a:ext cx="7984902" cy="3889418"/>
          </a:xfrm>
        </p:spPr>
        <p:txBody>
          <a:bodyPr>
            <a:normAutofit/>
          </a:bodyPr>
          <a:lstStyle/>
          <a:p>
            <a:pPr marL="342900" indent="-342900" algn="l">
              <a:buFont typeface="Wingdings" panose="05000000000000000000" pitchFamily="2" charset="2"/>
              <a:buChar char="Ø"/>
            </a:pPr>
            <a:r>
              <a:rPr lang="en-US" dirty="0">
                <a:solidFill>
                  <a:schemeClr val="accent2"/>
                </a:solidFill>
              </a:rPr>
              <a:t>Turn off appliances: Turn off appliances like TVs, computers, and games when not in use.</a:t>
            </a:r>
          </a:p>
          <a:p>
            <a:pPr marL="342900" indent="-342900" algn="l">
              <a:buFont typeface="Wingdings" panose="05000000000000000000" pitchFamily="2" charset="2"/>
              <a:buChar char="Ø"/>
            </a:pPr>
            <a:r>
              <a:rPr lang="en-US" dirty="0">
                <a:solidFill>
                  <a:schemeClr val="accent2"/>
                </a:solidFill>
              </a:rPr>
              <a:t>Lower the volume: Lower the volume of TVs, smartphones, and other electrical appliances.</a:t>
            </a:r>
          </a:p>
          <a:p>
            <a:pPr marL="342900" indent="-342900" algn="l">
              <a:buFont typeface="Wingdings" panose="05000000000000000000" pitchFamily="2" charset="2"/>
              <a:buChar char="Ø"/>
            </a:pPr>
            <a:r>
              <a:rPr lang="en-US" dirty="0">
                <a:solidFill>
                  <a:schemeClr val="accent2"/>
                </a:solidFill>
              </a:rPr>
              <a:t>Use headphones: Use headphones or earphones when listening to music or watching videos on your phone.</a:t>
            </a:r>
          </a:p>
          <a:p>
            <a:pPr marL="342900" indent="-342900" algn="l">
              <a:buFont typeface="Wingdings" panose="05000000000000000000" pitchFamily="2" charset="2"/>
              <a:buChar char="Ø"/>
            </a:pPr>
            <a:r>
              <a:rPr lang="en-US" dirty="0">
                <a:solidFill>
                  <a:schemeClr val="accent2"/>
                </a:solidFill>
              </a:rPr>
              <a:t>Close doors and windows: Close doors and windows when using noisy machines.</a:t>
            </a:r>
          </a:p>
          <a:p>
            <a:pPr marL="342900" indent="-342900" algn="l">
              <a:buFont typeface="Wingdings" panose="05000000000000000000" pitchFamily="2" charset="2"/>
              <a:buChar char="Ø"/>
            </a:pPr>
            <a:r>
              <a:rPr lang="en-US" dirty="0">
                <a:solidFill>
                  <a:schemeClr val="accent2"/>
                </a:solidFill>
              </a:rPr>
              <a:t>Plant trees: Plant trees and shrubs to cut sound and reduce noise pollution.</a:t>
            </a:r>
          </a:p>
          <a:p>
            <a:pPr marL="342900" indent="-342900" algn="l">
              <a:buFont typeface="Wingdings" panose="05000000000000000000" pitchFamily="2" charset="2"/>
              <a:buChar char="Ø"/>
            </a:pPr>
            <a:r>
              <a:rPr lang="en-IN" dirty="0">
                <a:solidFill>
                  <a:schemeClr val="accent2"/>
                </a:solidFill>
              </a:rPr>
              <a:t>At event or party time use hall or do not use high volume. </a:t>
            </a:r>
          </a:p>
        </p:txBody>
      </p:sp>
      <p:sp>
        <p:nvSpPr>
          <p:cNvPr id="5" name="Slide Number Placeholder 4">
            <a:extLst>
              <a:ext uri="{FF2B5EF4-FFF2-40B4-BE49-F238E27FC236}">
                <a16:creationId xmlns:a16="http://schemas.microsoft.com/office/drawing/2014/main" id="{AB19BB17-90D1-EB6B-D064-776A93E01544}"/>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
        <p:nvSpPr>
          <p:cNvPr id="6" name="Footer Placeholder 4">
            <a:extLst>
              <a:ext uri="{FF2B5EF4-FFF2-40B4-BE49-F238E27FC236}">
                <a16:creationId xmlns:a16="http://schemas.microsoft.com/office/drawing/2014/main" id="{B722F365-A76F-A785-0CBB-3DB0840ED6BD}"/>
              </a:ext>
            </a:extLst>
          </p:cNvPr>
          <p:cNvSpPr txBox="1">
            <a:spLocks/>
          </p:cNvSpPr>
          <p:nvPr/>
        </p:nvSpPr>
        <p:spPr>
          <a:xfrm>
            <a:off x="218622"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3"/>
                </a:solidFill>
              </a:rPr>
              <a:t>Pollution Effect and Solution</a:t>
            </a:r>
            <a:endParaRPr lang="en-US" dirty="0">
              <a:solidFill>
                <a:schemeClr val="accent3"/>
              </a:solidFill>
            </a:endParaRPr>
          </a:p>
        </p:txBody>
      </p:sp>
      <p:sp>
        <p:nvSpPr>
          <p:cNvPr id="8" name="TextBox 7">
            <a:extLst>
              <a:ext uri="{FF2B5EF4-FFF2-40B4-BE49-F238E27FC236}">
                <a16:creationId xmlns:a16="http://schemas.microsoft.com/office/drawing/2014/main" id="{D395104C-8447-D285-D651-190D9729D8F7}"/>
              </a:ext>
            </a:extLst>
          </p:cNvPr>
          <p:cNvSpPr txBox="1"/>
          <p:nvPr/>
        </p:nvSpPr>
        <p:spPr>
          <a:xfrm>
            <a:off x="1803042" y="475065"/>
            <a:ext cx="6098146" cy="523220"/>
          </a:xfrm>
          <a:prstGeom prst="rect">
            <a:avLst/>
          </a:prstGeom>
          <a:noFill/>
        </p:spPr>
        <p:txBody>
          <a:bodyPr wrap="square">
            <a:spAutoFit/>
          </a:bodyPr>
          <a:lstStyle/>
          <a:p>
            <a:r>
              <a:rPr lang="en-IN" sz="2800" b="1" dirty="0">
                <a:solidFill>
                  <a:schemeClr val="accent2"/>
                </a:solidFill>
                <a:highlight>
                  <a:srgbClr val="FFFFFF"/>
                </a:highlight>
                <a:latin typeface="Google Sans"/>
              </a:rPr>
              <a:t>Solutions</a:t>
            </a:r>
            <a:endParaRPr lang="en-IN" sz="2800" b="1" dirty="0">
              <a:solidFill>
                <a:schemeClr val="accent2"/>
              </a:solidFill>
            </a:endParaRPr>
          </a:p>
        </p:txBody>
      </p:sp>
    </p:spTree>
    <p:extLst>
      <p:ext uri="{BB962C8B-B14F-4D97-AF65-F5344CB8AC3E}">
        <p14:creationId xmlns:p14="http://schemas.microsoft.com/office/powerpoint/2010/main" val="280588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093674"/>
            <a:ext cx="8695944" cy="1325880"/>
          </a:xfrm>
        </p:spPr>
        <p:txBody>
          <a:bodyPr/>
          <a:lstStyle/>
          <a:p>
            <a:r>
              <a:rPr lang="en-US" dirty="0">
                <a:solidFill>
                  <a:schemeClr val="accent2"/>
                </a:solidFill>
                <a:latin typeface="Baskerville Old Face" panose="02020602080505020303" pitchFamily="18" charset="77"/>
              </a:rPr>
              <a:t>Conclusion</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2223516" y="2419554"/>
            <a:ext cx="7744968" cy="2697480"/>
          </a:xfrm>
        </p:spPr>
        <p:txBody>
          <a:bodyPr/>
          <a:lstStyle/>
          <a:p>
            <a:r>
              <a:rPr lang="en-US" sz="2400" b="1" i="1" dirty="0">
                <a:solidFill>
                  <a:schemeClr val="accent2"/>
                </a:solidFill>
              </a:rPr>
              <a:t>Environmental pollution is proved to be a major threat and their effects have various effects on living organisms including risks in plants. In most cases, pollutants change the plant growth, development, physiological, biochemical and metabolic, defense, and immunity pathways.</a:t>
            </a:r>
            <a:endParaRPr lang="en-IN" sz="2400" b="1" i="1" dirty="0">
              <a:solidFill>
                <a:schemeClr val="accent2"/>
              </a:solidFill>
            </a:endParaRPr>
          </a:p>
          <a:p>
            <a:pPr marL="0" indent="0">
              <a:lnSpc>
                <a:spcPct val="100000"/>
              </a:lnSpc>
              <a:buNone/>
            </a:pPr>
            <a:endParaRPr lang="en-US" dirty="0">
              <a:solidFill>
                <a:schemeClr val="accent3"/>
              </a:solidFill>
              <a:cs typeface="Calibri"/>
            </a:endParaRPr>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
        <p:nvSpPr>
          <p:cNvPr id="6" name="Footer Placeholder 4">
            <a:extLst>
              <a:ext uri="{FF2B5EF4-FFF2-40B4-BE49-F238E27FC236}">
                <a16:creationId xmlns:a16="http://schemas.microsoft.com/office/drawing/2014/main" id="{BE154533-B838-A2B3-95A0-8943628A36CC}"/>
              </a:ext>
            </a:extLst>
          </p:cNvPr>
          <p:cNvSpPr txBox="1">
            <a:spLocks/>
          </p:cNvSpPr>
          <p:nvPr/>
        </p:nvSpPr>
        <p:spPr>
          <a:xfrm>
            <a:off x="218622"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3"/>
                </a:solidFill>
              </a:rPr>
              <a:t>Pollution Effect and Solution</a:t>
            </a:r>
            <a:endParaRPr lang="en-US" dirty="0">
              <a:solidFill>
                <a:schemeClr val="accent3"/>
              </a:solidFill>
            </a:endParaRPr>
          </a:p>
        </p:txBody>
      </p:sp>
    </p:spTree>
    <p:extLst>
      <p:ext uri="{BB962C8B-B14F-4D97-AF65-F5344CB8AC3E}">
        <p14:creationId xmlns:p14="http://schemas.microsoft.com/office/powerpoint/2010/main" val="52070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BD6E7D66-F2F4-4293-B3BA-37DB1FD9710F}"/>
              </a:ext>
            </a:extLst>
          </p:cNvPr>
          <p:cNvPicPr>
            <a:picLocks noChangeAspect="1"/>
          </p:cNvPicPr>
          <p:nvPr/>
        </p:nvPicPr>
        <p:blipFill>
          <a:blip r:embed="rId2"/>
          <a:stretch>
            <a:fillRect/>
          </a:stretch>
        </p:blipFill>
        <p:spPr>
          <a:xfrm>
            <a:off x="0" y="0"/>
            <a:ext cx="12271286" cy="6356350"/>
          </a:xfrm>
          <a:prstGeom prst="rect">
            <a:avLst/>
          </a:prstGeom>
        </p:spPr>
      </p:pic>
      <p:sp>
        <p:nvSpPr>
          <p:cNvPr id="5" name="Footer Placeholder 4">
            <a:extLst>
              <a:ext uri="{FF2B5EF4-FFF2-40B4-BE49-F238E27FC236}">
                <a16:creationId xmlns:a16="http://schemas.microsoft.com/office/drawing/2014/main" id="{855AF090-3C91-BBFD-E9B2-BCEF55BCC128}"/>
              </a:ext>
            </a:extLst>
          </p:cNvPr>
          <p:cNvSpPr>
            <a:spLocks noGrp="1"/>
          </p:cNvSpPr>
          <p:nvPr>
            <p:ph type="ftr" sz="quarter" idx="11"/>
          </p:nvPr>
        </p:nvSpPr>
        <p:spPr>
          <a:xfrm>
            <a:off x="218622" y="6356350"/>
            <a:ext cx="4114800" cy="365125"/>
          </a:xfrm>
        </p:spPr>
        <p:txBody>
          <a:bodyPr/>
          <a:lstStyle/>
          <a:p>
            <a:r>
              <a:rPr lang="en-US" dirty="0">
                <a:solidFill>
                  <a:schemeClr val="accent3"/>
                </a:solidFill>
              </a:rPr>
              <a:t>Pollution Effect and Solution</a:t>
            </a:r>
          </a:p>
        </p:txBody>
      </p:sp>
    </p:spTree>
    <p:extLst>
      <p:ext uri="{BB962C8B-B14F-4D97-AF65-F5344CB8AC3E}">
        <p14:creationId xmlns:p14="http://schemas.microsoft.com/office/powerpoint/2010/main" val="293602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dirty="0">
                <a:solidFill>
                  <a:schemeClr val="accent2"/>
                </a:solidFill>
                <a:cs typeface="Calibri Light"/>
              </a:rPr>
              <a:t>Agenda</a:t>
            </a:r>
            <a:endParaRPr lang="en-US" dirty="0">
              <a:solidFill>
                <a:schemeClr val="accent2"/>
              </a:solidFill>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a:bodyPr>
          <a:lstStyle/>
          <a:p>
            <a:pPr marL="342900" indent="-342900">
              <a:lnSpc>
                <a:spcPct val="150000"/>
              </a:lnSpc>
              <a:buFont typeface="Wingdings" panose="05000000000000000000" pitchFamily="2" charset="2"/>
              <a:buChar char="q"/>
            </a:pPr>
            <a:r>
              <a:rPr lang="en-US" sz="2400" b="1" dirty="0">
                <a:solidFill>
                  <a:schemeClr val="accent2"/>
                </a:solidFill>
                <a:latin typeface="Gill Sans Nova Light" panose="020B0302020104020203" pitchFamily="34" charset="0"/>
                <a:cs typeface="Gill Sans Light" panose="020B0302020104020203" pitchFamily="34" charset="-79"/>
              </a:rPr>
              <a:t>Definition</a:t>
            </a:r>
          </a:p>
          <a:p>
            <a:pPr marL="342900" indent="-342900">
              <a:lnSpc>
                <a:spcPct val="150000"/>
              </a:lnSpc>
              <a:buFont typeface="Wingdings" panose="05000000000000000000" pitchFamily="2" charset="2"/>
              <a:buChar char="q"/>
            </a:pPr>
            <a:r>
              <a:rPr lang="en-US" b="1" dirty="0">
                <a:solidFill>
                  <a:schemeClr val="accent2"/>
                </a:solidFill>
                <a:latin typeface="Gill Sans Nova Light" panose="020B0302020104020203" pitchFamily="34" charset="0"/>
                <a:cs typeface="Gill Sans Light" panose="020B0302020104020203" pitchFamily="34" charset="-79"/>
              </a:rPr>
              <a:t>Types</a:t>
            </a:r>
            <a:endParaRPr lang="en-US" sz="2400" b="1" dirty="0">
              <a:solidFill>
                <a:schemeClr val="accent2"/>
              </a:solidFill>
              <a:latin typeface="Gill Sans Nova Light" panose="020B0302020104020203" pitchFamily="34" charset="0"/>
              <a:cs typeface="Gill Sans Light" panose="020B0302020104020203" pitchFamily="34" charset="-79"/>
            </a:endParaRPr>
          </a:p>
          <a:p>
            <a:pPr marL="342900" indent="-342900">
              <a:lnSpc>
                <a:spcPct val="150000"/>
              </a:lnSpc>
              <a:buFont typeface="Wingdings" panose="05000000000000000000" pitchFamily="2" charset="2"/>
              <a:buChar char="q"/>
            </a:pPr>
            <a:r>
              <a:rPr lang="en-US" b="1" dirty="0">
                <a:solidFill>
                  <a:schemeClr val="accent2"/>
                </a:solidFill>
                <a:latin typeface="Gill Sans Nova Light" panose="020B0302020104020203" pitchFamily="34" charset="0"/>
                <a:cs typeface="Gill Sans Light" panose="020B0302020104020203" pitchFamily="34" charset="-79"/>
              </a:rPr>
              <a:t>Effects and Damages</a:t>
            </a:r>
            <a:endParaRPr lang="en-US" sz="2400" b="1" dirty="0">
              <a:solidFill>
                <a:schemeClr val="accent2"/>
              </a:solidFill>
              <a:latin typeface="Gill Sans Nova Light" panose="020B0302020104020203" pitchFamily="34" charset="0"/>
              <a:cs typeface="Gill Sans Light" panose="020B0302020104020203" pitchFamily="34" charset="-79"/>
            </a:endParaRPr>
          </a:p>
          <a:p>
            <a:pPr marL="342900" indent="-342900">
              <a:lnSpc>
                <a:spcPct val="150000"/>
              </a:lnSpc>
              <a:buFont typeface="Wingdings" panose="05000000000000000000" pitchFamily="2" charset="2"/>
              <a:buChar char="q"/>
            </a:pPr>
            <a:r>
              <a:rPr lang="en-US" sz="2400" b="1" dirty="0">
                <a:solidFill>
                  <a:schemeClr val="accent2"/>
                </a:solidFill>
                <a:latin typeface="Gill Sans Nova Light" panose="020B0302020104020203" pitchFamily="34" charset="0"/>
                <a:cs typeface="Gill Sans Light" panose="020B0302020104020203" pitchFamily="34" charset="-79"/>
              </a:rPr>
              <a:t>Solution</a:t>
            </a:r>
          </a:p>
          <a:p>
            <a:pPr marL="342900" indent="-342900">
              <a:lnSpc>
                <a:spcPct val="150000"/>
              </a:lnSpc>
              <a:buFont typeface="Wingdings" panose="05000000000000000000" pitchFamily="2" charset="2"/>
              <a:buChar char="q"/>
            </a:pPr>
            <a:r>
              <a:rPr lang="en-US" sz="2400" b="1" dirty="0">
                <a:solidFill>
                  <a:schemeClr val="accent2"/>
                </a:solidFill>
                <a:latin typeface="Gill Sans Nova Light" panose="020B0302020104020203" pitchFamily="34" charset="0"/>
                <a:cs typeface="Gill Sans Light" panose="020B0302020104020203" pitchFamily="34" charset="-79"/>
              </a:rPr>
              <a:t>Conclusion</a:t>
            </a: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a:xfrm>
            <a:off x="218622" y="6356350"/>
            <a:ext cx="4114800" cy="365125"/>
          </a:xfrm>
        </p:spPr>
        <p:txBody>
          <a:bodyPr/>
          <a:lstStyle/>
          <a:p>
            <a:r>
              <a:rPr lang="en-US" dirty="0">
                <a:solidFill>
                  <a:schemeClr val="accent3"/>
                </a:solidFill>
              </a:rPr>
              <a:t>Pollution Effect and Solution</a:t>
            </a: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sz="4400" b="1" dirty="0">
                <a:solidFill>
                  <a:schemeClr val="accent2"/>
                </a:solidFill>
                <a:latin typeface="+mj-lt"/>
                <a:cs typeface="Gill Sans Light" panose="020B0302020104020203" pitchFamily="34" charset="-79"/>
              </a:rPr>
              <a:t>Definition</a:t>
            </a:r>
            <a:endParaRPr lang="en-US" b="1" dirty="0">
              <a:solidFill>
                <a:schemeClr val="accent2"/>
              </a:solidFill>
              <a:latin typeface="+mj-lt"/>
            </a:endParaRP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558345" y="2472744"/>
            <a:ext cx="8989452" cy="2876496"/>
          </a:xfrm>
        </p:spPr>
        <p:txBody>
          <a:bodyPr>
            <a:normAutofit/>
          </a:bodyPr>
          <a:lstStyle/>
          <a:p>
            <a:pPr marL="342900" indent="-342900" algn="l">
              <a:buFont typeface="Wingdings" panose="05000000000000000000" pitchFamily="2" charset="2"/>
              <a:buChar char="q"/>
            </a:pPr>
            <a:r>
              <a:rPr lang="en-US" sz="2400" b="1" i="0" dirty="0">
                <a:solidFill>
                  <a:schemeClr val="accent2"/>
                </a:solidFill>
                <a:effectLst/>
                <a:highlight>
                  <a:srgbClr val="FFFFFF"/>
                </a:highlight>
                <a:latin typeface="+mn-lt"/>
              </a:rPr>
              <a:t>Pollution is when harmful stuff gets into our air, water, or soil, making it dirty or unsafe for living things, including us. It can come from factories, cars, trash, and more.</a:t>
            </a:r>
          </a:p>
          <a:p>
            <a:pPr marL="342900" indent="-342900" algn="l">
              <a:buFont typeface="Wingdings" panose="05000000000000000000" pitchFamily="2" charset="2"/>
              <a:buChar char="q"/>
            </a:pPr>
            <a:r>
              <a:rPr lang="en-US" sz="2400" b="1" i="0" dirty="0">
                <a:solidFill>
                  <a:schemeClr val="accent2"/>
                </a:solidFill>
                <a:effectLst/>
                <a:highlight>
                  <a:srgbClr val="FFFFFF"/>
                </a:highlight>
                <a:latin typeface="+mn-lt"/>
              </a:rPr>
              <a:t>Pollution is harmful stuff gets into the environment and makes things dirty or unhealthy.</a:t>
            </a:r>
            <a:endParaRPr lang="en-US" sz="2400" b="1" dirty="0">
              <a:solidFill>
                <a:schemeClr val="accent2"/>
              </a:solidFill>
              <a:latin typeface="+mn-lt"/>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solidFill>
                  <a:schemeClr val="accent3"/>
                </a:solidFill>
              </a:rPr>
              <a:t>Pollution Effect and Solution</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A53C9-93F9-397F-096D-CDAAAB1886DA}"/>
              </a:ext>
            </a:extLst>
          </p:cNvPr>
          <p:cNvSpPr>
            <a:spLocks noGrp="1"/>
          </p:cNvSpPr>
          <p:nvPr>
            <p:ph type="title"/>
          </p:nvPr>
        </p:nvSpPr>
        <p:spPr>
          <a:xfrm>
            <a:off x="1413178" y="752473"/>
            <a:ext cx="2592152" cy="495567"/>
          </a:xfrm>
        </p:spPr>
        <p:txBody>
          <a:bodyPr>
            <a:normAutofit fontScale="90000"/>
          </a:bodyPr>
          <a:lstStyle/>
          <a:p>
            <a:r>
              <a:rPr lang="en-US" dirty="0">
                <a:solidFill>
                  <a:schemeClr val="accent2"/>
                </a:solidFill>
                <a:latin typeface="+mj-lt"/>
              </a:rPr>
              <a:t>Types</a:t>
            </a:r>
            <a:br>
              <a:rPr lang="en-US" dirty="0">
                <a:solidFill>
                  <a:schemeClr val="accent3"/>
                </a:solidFill>
              </a:rPr>
            </a:br>
            <a:endParaRPr lang="en-IN" dirty="0"/>
          </a:p>
        </p:txBody>
      </p:sp>
      <p:sp>
        <p:nvSpPr>
          <p:cNvPr id="3" name="Content Placeholder 2">
            <a:extLst>
              <a:ext uri="{FF2B5EF4-FFF2-40B4-BE49-F238E27FC236}">
                <a16:creationId xmlns:a16="http://schemas.microsoft.com/office/drawing/2014/main" id="{8A0125B7-10CD-1757-E22F-60C6A90A79F3}"/>
              </a:ext>
            </a:extLst>
          </p:cNvPr>
          <p:cNvSpPr>
            <a:spLocks noGrp="1"/>
          </p:cNvSpPr>
          <p:nvPr>
            <p:ph idx="1"/>
          </p:nvPr>
        </p:nvSpPr>
        <p:spPr>
          <a:xfrm>
            <a:off x="1979847" y="1973552"/>
            <a:ext cx="7744968" cy="2697480"/>
          </a:xfrm>
        </p:spPr>
        <p:txBody>
          <a:bodyPr>
            <a:normAutofit/>
          </a:bodyPr>
          <a:lstStyle/>
          <a:p>
            <a:pPr marL="457200" indent="-457200">
              <a:buAutoNum type="arabicParenR"/>
            </a:pPr>
            <a:r>
              <a:rPr lang="en-US" sz="2800" b="1" dirty="0">
                <a:solidFill>
                  <a:schemeClr val="accent2"/>
                </a:solidFill>
              </a:rPr>
              <a:t>Air Pollution</a:t>
            </a:r>
          </a:p>
          <a:p>
            <a:pPr marL="457200" indent="-457200">
              <a:buAutoNum type="arabicParenR"/>
            </a:pPr>
            <a:r>
              <a:rPr lang="en-US" sz="2800" b="1" dirty="0">
                <a:solidFill>
                  <a:schemeClr val="accent2"/>
                </a:solidFill>
              </a:rPr>
              <a:t>Water Pollution</a:t>
            </a:r>
          </a:p>
          <a:p>
            <a:pPr marL="457200" indent="-457200">
              <a:buAutoNum type="arabicParenR"/>
            </a:pPr>
            <a:r>
              <a:rPr lang="en-US" sz="2800" b="1" dirty="0">
                <a:solidFill>
                  <a:schemeClr val="accent2"/>
                </a:solidFill>
              </a:rPr>
              <a:t>Soil Pollution</a:t>
            </a:r>
          </a:p>
          <a:p>
            <a:pPr marL="457200" indent="-457200">
              <a:buAutoNum type="arabicParenR"/>
            </a:pPr>
            <a:r>
              <a:rPr lang="en-US" sz="2800" b="1" dirty="0">
                <a:solidFill>
                  <a:schemeClr val="accent2"/>
                </a:solidFill>
              </a:rPr>
              <a:t>Noise Pollution</a:t>
            </a:r>
            <a:endParaRPr lang="en-IN" sz="2800" b="1" dirty="0">
              <a:solidFill>
                <a:schemeClr val="accent2"/>
              </a:solidFill>
            </a:endParaRPr>
          </a:p>
        </p:txBody>
      </p:sp>
      <p:sp>
        <p:nvSpPr>
          <p:cNvPr id="5" name="Slide Number Placeholder 4">
            <a:extLst>
              <a:ext uri="{FF2B5EF4-FFF2-40B4-BE49-F238E27FC236}">
                <a16:creationId xmlns:a16="http://schemas.microsoft.com/office/drawing/2014/main" id="{B23C760E-40F0-DE5B-88BF-9636DD2695F4}"/>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
        <p:nvSpPr>
          <p:cNvPr id="7" name="Title 1">
            <a:extLst>
              <a:ext uri="{FF2B5EF4-FFF2-40B4-BE49-F238E27FC236}">
                <a16:creationId xmlns:a16="http://schemas.microsoft.com/office/drawing/2014/main" id="{CFB94F1B-361F-835B-54D6-DC72C6A614E1}"/>
              </a:ext>
            </a:extLst>
          </p:cNvPr>
          <p:cNvSpPr txBox="1">
            <a:spLocks/>
          </p:cNvSpPr>
          <p:nvPr/>
        </p:nvSpPr>
        <p:spPr>
          <a:xfrm>
            <a:off x="1720122" y="1115228"/>
            <a:ext cx="9058699" cy="49556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pPr algn="l"/>
            <a:r>
              <a:rPr lang="en-US" sz="2000" b="1" dirty="0">
                <a:solidFill>
                  <a:schemeClr val="accent2"/>
                </a:solidFill>
                <a:highlight>
                  <a:srgbClr val="FFFFFF"/>
                </a:highlight>
                <a:latin typeface="+mn-lt"/>
              </a:rPr>
              <a:t>Here are some types of pollution</a:t>
            </a:r>
            <a:endParaRPr lang="en-IN" sz="2000" dirty="0">
              <a:solidFill>
                <a:schemeClr val="accent2"/>
              </a:solidFill>
              <a:latin typeface="+mn-lt"/>
            </a:endParaRPr>
          </a:p>
        </p:txBody>
      </p:sp>
      <p:sp>
        <p:nvSpPr>
          <p:cNvPr id="6" name="Footer Placeholder 4">
            <a:extLst>
              <a:ext uri="{FF2B5EF4-FFF2-40B4-BE49-F238E27FC236}">
                <a16:creationId xmlns:a16="http://schemas.microsoft.com/office/drawing/2014/main" id="{83A4D0D2-01AF-DB39-71F7-7FA0BB31369C}"/>
              </a:ext>
            </a:extLst>
          </p:cNvPr>
          <p:cNvSpPr txBox="1">
            <a:spLocks/>
          </p:cNvSpPr>
          <p:nvPr/>
        </p:nvSpPr>
        <p:spPr>
          <a:xfrm>
            <a:off x="218622" y="6356350"/>
            <a:ext cx="190639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3"/>
                </a:solidFill>
              </a:rPr>
              <a:t>Pollution Effect and Solution</a:t>
            </a:r>
          </a:p>
        </p:txBody>
      </p:sp>
    </p:spTree>
    <p:extLst>
      <p:ext uri="{BB962C8B-B14F-4D97-AF65-F5344CB8AC3E}">
        <p14:creationId xmlns:p14="http://schemas.microsoft.com/office/powerpoint/2010/main" val="139679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BE028-68BB-1E3C-70DC-044D77F0D5F4}"/>
              </a:ext>
            </a:extLst>
          </p:cNvPr>
          <p:cNvSpPr>
            <a:spLocks noGrp="1"/>
          </p:cNvSpPr>
          <p:nvPr>
            <p:ph type="title"/>
          </p:nvPr>
        </p:nvSpPr>
        <p:spPr>
          <a:xfrm>
            <a:off x="859386" y="500453"/>
            <a:ext cx="3983071" cy="579550"/>
          </a:xfrm>
        </p:spPr>
        <p:txBody>
          <a:bodyPr>
            <a:noAutofit/>
          </a:bodyPr>
          <a:lstStyle/>
          <a:p>
            <a:r>
              <a:rPr lang="en-IN" sz="3200" b="0" i="0" dirty="0">
                <a:solidFill>
                  <a:schemeClr val="accent2"/>
                </a:solidFill>
                <a:effectLst/>
                <a:highlight>
                  <a:srgbClr val="FFFFFF"/>
                </a:highlight>
                <a:latin typeface="+mj-lt"/>
              </a:rPr>
              <a:t>1)Air pollution</a:t>
            </a:r>
            <a:endParaRPr lang="en-IN" sz="3200" dirty="0">
              <a:solidFill>
                <a:schemeClr val="accent2"/>
              </a:solidFill>
              <a:latin typeface="+mj-lt"/>
            </a:endParaRPr>
          </a:p>
        </p:txBody>
      </p:sp>
      <p:sp>
        <p:nvSpPr>
          <p:cNvPr id="3" name="Content Placeholder 2">
            <a:extLst>
              <a:ext uri="{FF2B5EF4-FFF2-40B4-BE49-F238E27FC236}">
                <a16:creationId xmlns:a16="http://schemas.microsoft.com/office/drawing/2014/main" id="{628D45B3-F304-3699-2213-310EF4814EA3}"/>
              </a:ext>
            </a:extLst>
          </p:cNvPr>
          <p:cNvSpPr>
            <a:spLocks noGrp="1"/>
          </p:cNvSpPr>
          <p:nvPr>
            <p:ph idx="1"/>
          </p:nvPr>
        </p:nvSpPr>
        <p:spPr>
          <a:xfrm>
            <a:off x="1631088" y="1389630"/>
            <a:ext cx="7744968" cy="2697480"/>
          </a:xfrm>
        </p:spPr>
        <p:txBody>
          <a:bodyPr/>
          <a:lstStyle/>
          <a:p>
            <a:pPr marL="342900" indent="-342900" algn="l">
              <a:buFont typeface="Wingdings" panose="05000000000000000000" pitchFamily="2" charset="2"/>
              <a:buChar char="q"/>
            </a:pPr>
            <a:r>
              <a:rPr lang="en-US" b="1" dirty="0">
                <a:solidFill>
                  <a:schemeClr val="accent2"/>
                </a:solidFill>
              </a:rPr>
              <a:t>Air pollution is contamination of the indoor or outdoor environment by any chemical, physical or biological agent that modifies the natural characteristics of the atmosphere.</a:t>
            </a:r>
            <a:endParaRPr lang="en-IN" b="1" dirty="0">
              <a:solidFill>
                <a:schemeClr val="accent2"/>
              </a:solidFill>
            </a:endParaRPr>
          </a:p>
        </p:txBody>
      </p:sp>
      <p:sp>
        <p:nvSpPr>
          <p:cNvPr id="5" name="Slide Number Placeholder 4">
            <a:extLst>
              <a:ext uri="{FF2B5EF4-FFF2-40B4-BE49-F238E27FC236}">
                <a16:creationId xmlns:a16="http://schemas.microsoft.com/office/drawing/2014/main" id="{2A53C05C-832E-B8F7-18B1-C8FD1F8FA671}"/>
              </a:ext>
            </a:extLst>
          </p:cNvPr>
          <p:cNvSpPr>
            <a:spLocks noGrp="1"/>
          </p:cNvSpPr>
          <p:nvPr>
            <p:ph type="sldNum" sz="quarter" idx="11"/>
          </p:nvPr>
        </p:nvSpPr>
        <p:spPr/>
        <p:txBody>
          <a:bodyPr/>
          <a:lstStyle/>
          <a:p>
            <a:fld id="{294A09A9-5501-47C1-A89A-A340965A2BE2}" type="slidenum">
              <a:rPr lang="en-US" smtClean="0"/>
              <a:pPr/>
              <a:t>5</a:t>
            </a:fld>
            <a:endParaRPr lang="en-US" dirty="0"/>
          </a:p>
        </p:txBody>
      </p:sp>
      <p:pic>
        <p:nvPicPr>
          <p:cNvPr id="7" name="Picture 6">
            <a:extLst>
              <a:ext uri="{FF2B5EF4-FFF2-40B4-BE49-F238E27FC236}">
                <a16:creationId xmlns:a16="http://schemas.microsoft.com/office/drawing/2014/main" id="{7945629C-7E48-2F45-7C1C-A9995AC836CA}"/>
              </a:ext>
            </a:extLst>
          </p:cNvPr>
          <p:cNvPicPr>
            <a:picLocks noChangeAspect="1"/>
          </p:cNvPicPr>
          <p:nvPr/>
        </p:nvPicPr>
        <p:blipFill>
          <a:blip r:embed="rId2"/>
          <a:stretch>
            <a:fillRect/>
          </a:stretch>
        </p:blipFill>
        <p:spPr>
          <a:xfrm>
            <a:off x="1649784" y="2412544"/>
            <a:ext cx="8929824" cy="2809186"/>
          </a:xfrm>
          <a:prstGeom prst="rect">
            <a:avLst/>
          </a:prstGeom>
        </p:spPr>
      </p:pic>
      <p:sp>
        <p:nvSpPr>
          <p:cNvPr id="6" name="Footer Placeholder 4">
            <a:extLst>
              <a:ext uri="{FF2B5EF4-FFF2-40B4-BE49-F238E27FC236}">
                <a16:creationId xmlns:a16="http://schemas.microsoft.com/office/drawing/2014/main" id="{153E229C-5F32-F5ED-2671-D67CAA037A95}"/>
              </a:ext>
            </a:extLst>
          </p:cNvPr>
          <p:cNvSpPr txBox="1">
            <a:spLocks/>
          </p:cNvSpPr>
          <p:nvPr/>
        </p:nvSpPr>
        <p:spPr>
          <a:xfrm>
            <a:off x="218622" y="6356350"/>
            <a:ext cx="199654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3"/>
                </a:solidFill>
              </a:rPr>
              <a:t>Pollution Effect and Solution</a:t>
            </a:r>
          </a:p>
        </p:txBody>
      </p:sp>
    </p:spTree>
    <p:extLst>
      <p:ext uri="{BB962C8B-B14F-4D97-AF65-F5344CB8AC3E}">
        <p14:creationId xmlns:p14="http://schemas.microsoft.com/office/powerpoint/2010/main" val="220337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8C3ED3-F899-C53D-9AAF-FE91595D7F61}"/>
              </a:ext>
            </a:extLst>
          </p:cNvPr>
          <p:cNvSpPr>
            <a:spLocks noGrp="1"/>
          </p:cNvSpPr>
          <p:nvPr>
            <p:ph idx="1"/>
          </p:nvPr>
        </p:nvSpPr>
        <p:spPr>
          <a:xfrm>
            <a:off x="1725769" y="1017430"/>
            <a:ext cx="8628845" cy="4237149"/>
          </a:xfrm>
        </p:spPr>
        <p:txBody>
          <a:bodyPr>
            <a:normAutofit/>
          </a:bodyPr>
          <a:lstStyle/>
          <a:p>
            <a:pPr marL="457200" indent="-457200" algn="l">
              <a:buFont typeface="Wingdings" panose="05000000000000000000" pitchFamily="2" charset="2"/>
              <a:buChar char="Ø"/>
            </a:pPr>
            <a:r>
              <a:rPr lang="en-IN" sz="1700" b="1" i="0" dirty="0">
                <a:solidFill>
                  <a:schemeClr val="accent2"/>
                </a:solidFill>
                <a:effectLst/>
                <a:highlight>
                  <a:srgbClr val="FFFFFF"/>
                </a:highlight>
                <a:latin typeface="Garamond" panose="02020404030301010803" pitchFamily="18" charset="0"/>
                <a:cs typeface="Times New Roman" panose="02020603050405020304" pitchFamily="18" charset="0"/>
              </a:rPr>
              <a:t>Transportation</a:t>
            </a:r>
            <a:r>
              <a:rPr lang="en-IN" sz="1700" b="0" i="0" dirty="0">
                <a:solidFill>
                  <a:schemeClr val="accent2"/>
                </a:solidFill>
                <a:effectLst/>
                <a:highlight>
                  <a:srgbClr val="FFFFFF"/>
                </a:highlight>
                <a:latin typeface="Garamond" panose="02020404030301010803" pitchFamily="18" charset="0"/>
                <a:cs typeface="Times New Roman" panose="02020603050405020304" pitchFamily="18" charset="0"/>
              </a:rPr>
              <a:t>: This sector (roadways, railways, airways, and marine transport) is a significant source of air pollution. The burning of different types of fuels in internal combustion engines releases pollutants such as black carbon (BC), nitrogen oxides (NOx), sulphur dioxide (SO2), particulate matter (PM), carbon monoxide (CO).</a:t>
            </a:r>
          </a:p>
          <a:p>
            <a:pPr marL="457200" indent="-457200" algn="l">
              <a:buFont typeface="Wingdings" panose="05000000000000000000" pitchFamily="2" charset="2"/>
              <a:buChar char="Ø"/>
            </a:pPr>
            <a:r>
              <a:rPr lang="en-US" sz="1700" b="1" i="0" dirty="0">
                <a:solidFill>
                  <a:schemeClr val="accent2"/>
                </a:solidFill>
                <a:effectLst/>
                <a:highlight>
                  <a:srgbClr val="FFFFFF"/>
                </a:highlight>
                <a:latin typeface="Garamond" panose="02020404030301010803" pitchFamily="18" charset="0"/>
                <a:cs typeface="Times New Roman" panose="02020603050405020304" pitchFamily="18" charset="0"/>
              </a:rPr>
              <a:t>Energy production and industrial processes: </a:t>
            </a:r>
            <a:r>
              <a:rPr lang="en-US" sz="1700" b="0" i="0" dirty="0">
                <a:solidFill>
                  <a:schemeClr val="accent2"/>
                </a:solidFill>
                <a:effectLst/>
                <a:highlight>
                  <a:srgbClr val="FFFFFF"/>
                </a:highlight>
                <a:latin typeface="Garamond" panose="02020404030301010803" pitchFamily="18" charset="0"/>
                <a:cs typeface="Times New Roman" panose="02020603050405020304" pitchFamily="18" charset="0"/>
              </a:rPr>
              <a:t>Power plants that burn fossil fuels for electricity generation, as well as various industrial activities, such as manufacturing, chemical production, mining, and construction.</a:t>
            </a:r>
          </a:p>
          <a:p>
            <a:pPr marL="457200" indent="-457200" algn="l">
              <a:buFont typeface="Wingdings" panose="05000000000000000000" pitchFamily="2" charset="2"/>
              <a:buChar char="Ø"/>
            </a:pPr>
            <a:r>
              <a:rPr lang="en-US" sz="1700" b="1" i="0" dirty="0">
                <a:solidFill>
                  <a:schemeClr val="accent2"/>
                </a:solidFill>
                <a:effectLst/>
                <a:highlight>
                  <a:srgbClr val="FFFFFF"/>
                </a:highlight>
                <a:latin typeface="Garamond" panose="02020404030301010803" pitchFamily="18" charset="0"/>
                <a:cs typeface="Times New Roman" panose="02020603050405020304" pitchFamily="18" charset="0"/>
              </a:rPr>
              <a:t>Residential and commercial emissions</a:t>
            </a:r>
            <a:r>
              <a:rPr lang="en-US" sz="1700" b="0" i="0" dirty="0">
                <a:solidFill>
                  <a:schemeClr val="accent2"/>
                </a:solidFill>
                <a:effectLst/>
                <a:highlight>
                  <a:srgbClr val="FFFFFF"/>
                </a:highlight>
                <a:latin typeface="Garamond" panose="02020404030301010803" pitchFamily="18" charset="0"/>
                <a:cs typeface="Times New Roman" panose="02020603050405020304" pitchFamily="18" charset="0"/>
              </a:rPr>
              <a:t>: Burning of wood and cow dung and the use of diesel generator sets for heating, cooking, and energy needs can have adverse effects on air quality. </a:t>
            </a:r>
          </a:p>
          <a:p>
            <a:pPr marL="457200" indent="-457200" algn="l">
              <a:buFont typeface="Wingdings" panose="05000000000000000000" pitchFamily="2" charset="2"/>
              <a:buChar char="Ø"/>
            </a:pPr>
            <a:r>
              <a:rPr lang="en-US" sz="1700" b="1" i="0" dirty="0">
                <a:solidFill>
                  <a:schemeClr val="accent2"/>
                </a:solidFill>
                <a:effectLst/>
                <a:highlight>
                  <a:srgbClr val="FFFFFF"/>
                </a:highlight>
                <a:latin typeface="Garamond" panose="02020404030301010803" pitchFamily="18" charset="0"/>
                <a:cs typeface="Times New Roman" panose="02020603050405020304" pitchFamily="18" charset="0"/>
              </a:rPr>
              <a:t>Agricultural activities</a:t>
            </a:r>
            <a:r>
              <a:rPr lang="en-US" sz="1700" b="0" i="0" dirty="0">
                <a:solidFill>
                  <a:schemeClr val="accent2"/>
                </a:solidFill>
                <a:effectLst/>
                <a:highlight>
                  <a:srgbClr val="FFFFFF"/>
                </a:highlight>
                <a:latin typeface="Garamond" panose="02020404030301010803" pitchFamily="18" charset="0"/>
                <a:cs typeface="Times New Roman" panose="02020603050405020304" pitchFamily="18" charset="0"/>
              </a:rPr>
              <a:t>: Unscientific agricultural practices can release various pollutants into the air, mainly through livestock, crop burning, and the use of fertilizers and pesticides.</a:t>
            </a:r>
          </a:p>
          <a:p>
            <a:pPr marL="457200" indent="-457200" algn="l">
              <a:buFont typeface="Wingdings" panose="05000000000000000000" pitchFamily="2" charset="2"/>
              <a:buChar char="Ø"/>
            </a:pPr>
            <a:r>
              <a:rPr lang="en-US" sz="1700" b="0" i="0" dirty="0">
                <a:solidFill>
                  <a:schemeClr val="accent2"/>
                </a:solidFill>
                <a:effectLst/>
                <a:highlight>
                  <a:srgbClr val="FFFFFF"/>
                </a:highlight>
                <a:latin typeface="Garamond" panose="02020404030301010803" pitchFamily="18" charset="0"/>
                <a:cs typeface="Times New Roman" panose="02020603050405020304" pitchFamily="18" charset="0"/>
              </a:rPr>
              <a:t> </a:t>
            </a:r>
            <a:r>
              <a:rPr lang="en-US" sz="1700" b="1" i="0" dirty="0">
                <a:solidFill>
                  <a:schemeClr val="accent2"/>
                </a:solidFill>
                <a:effectLst/>
                <a:highlight>
                  <a:srgbClr val="FFFFFF"/>
                </a:highlight>
                <a:latin typeface="Garamond" panose="02020404030301010803" pitchFamily="18" charset="0"/>
                <a:cs typeface="Times New Roman" panose="02020603050405020304" pitchFamily="18" charset="0"/>
              </a:rPr>
              <a:t>Dust and solid waste burning: </a:t>
            </a:r>
            <a:r>
              <a:rPr lang="en-US" sz="1700" b="0" i="0" dirty="0">
                <a:solidFill>
                  <a:schemeClr val="accent2"/>
                </a:solidFill>
                <a:effectLst/>
                <a:highlight>
                  <a:srgbClr val="FFFFFF"/>
                </a:highlight>
                <a:latin typeface="Garamond" panose="02020404030301010803" pitchFamily="18" charset="0"/>
                <a:cs typeface="Times New Roman" panose="02020603050405020304" pitchFamily="18" charset="0"/>
              </a:rPr>
              <a:t>Dust, particularly road dust, resuspended dust by vehicular movement, construction dust, and wind erosion.</a:t>
            </a:r>
            <a:endParaRPr lang="en-US" sz="1700" dirty="0">
              <a:solidFill>
                <a:schemeClr val="accent2"/>
              </a:solidFill>
              <a:highlight>
                <a:srgbClr val="FFFFFF"/>
              </a:highlight>
              <a:latin typeface="Garamond" panose="02020404030301010803" pitchFamily="18" charset="0"/>
              <a:cs typeface="Times New Roman" panose="02020603050405020304" pitchFamily="18" charset="0"/>
            </a:endParaRPr>
          </a:p>
          <a:p>
            <a:pPr marL="457200" indent="-457200" algn="l">
              <a:buFont typeface="Wingdings" panose="05000000000000000000" pitchFamily="2" charset="2"/>
              <a:buChar char="Ø"/>
            </a:pPr>
            <a:endParaRPr lang="en-IN" sz="1600" dirty="0">
              <a:solidFill>
                <a:schemeClr val="accent2"/>
              </a:solidFill>
            </a:endParaRPr>
          </a:p>
        </p:txBody>
      </p:sp>
      <p:sp>
        <p:nvSpPr>
          <p:cNvPr id="5" name="Slide Number Placeholder 4">
            <a:extLst>
              <a:ext uri="{FF2B5EF4-FFF2-40B4-BE49-F238E27FC236}">
                <a16:creationId xmlns:a16="http://schemas.microsoft.com/office/drawing/2014/main" id="{38B3DEC7-808C-80E0-2879-166823E14390}"/>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6" name="Title 1">
            <a:extLst>
              <a:ext uri="{FF2B5EF4-FFF2-40B4-BE49-F238E27FC236}">
                <a16:creationId xmlns:a16="http://schemas.microsoft.com/office/drawing/2014/main" id="{D4477766-1F37-2D13-E0E6-E123EFB2FD68}"/>
              </a:ext>
            </a:extLst>
          </p:cNvPr>
          <p:cNvSpPr>
            <a:spLocks noGrp="1"/>
          </p:cNvSpPr>
          <p:nvPr>
            <p:ph type="title"/>
          </p:nvPr>
        </p:nvSpPr>
        <p:spPr>
          <a:xfrm>
            <a:off x="1725769" y="669702"/>
            <a:ext cx="4114800" cy="487576"/>
          </a:xfrm>
        </p:spPr>
        <p:txBody>
          <a:bodyPr>
            <a:noAutofit/>
          </a:bodyPr>
          <a:lstStyle/>
          <a:p>
            <a:r>
              <a:rPr lang="en-US" sz="1800" b="1" i="0" dirty="0">
                <a:solidFill>
                  <a:schemeClr val="accent2"/>
                </a:solidFill>
                <a:effectLst/>
                <a:highlight>
                  <a:srgbClr val="FFFFFF"/>
                </a:highlight>
                <a:latin typeface="Garamond" panose="02020404030301010803" pitchFamily="18" charset="0"/>
              </a:rPr>
              <a:t>The following are some of the sectors:</a:t>
            </a:r>
            <a:endParaRPr lang="en-IN" b="1" dirty="0">
              <a:solidFill>
                <a:schemeClr val="accent2"/>
              </a:solidFill>
              <a:latin typeface="Garamond" panose="02020404030301010803" pitchFamily="18" charset="0"/>
            </a:endParaRPr>
          </a:p>
        </p:txBody>
      </p:sp>
      <p:sp>
        <p:nvSpPr>
          <p:cNvPr id="2" name="Footer Placeholder 4">
            <a:extLst>
              <a:ext uri="{FF2B5EF4-FFF2-40B4-BE49-F238E27FC236}">
                <a16:creationId xmlns:a16="http://schemas.microsoft.com/office/drawing/2014/main" id="{F6DDF0B2-72CE-FE9E-36F5-1A7E61CF4BEB}"/>
              </a:ext>
            </a:extLst>
          </p:cNvPr>
          <p:cNvSpPr txBox="1">
            <a:spLocks/>
          </p:cNvSpPr>
          <p:nvPr/>
        </p:nvSpPr>
        <p:spPr>
          <a:xfrm>
            <a:off x="218622" y="6356350"/>
            <a:ext cx="194502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3"/>
                </a:solidFill>
              </a:rPr>
              <a:t>Pollution Effect and Solution</a:t>
            </a:r>
            <a:endParaRPr lang="en-US" dirty="0">
              <a:solidFill>
                <a:schemeClr val="accent3"/>
              </a:solidFill>
            </a:endParaRPr>
          </a:p>
        </p:txBody>
      </p:sp>
    </p:spTree>
    <p:extLst>
      <p:ext uri="{BB962C8B-B14F-4D97-AF65-F5344CB8AC3E}">
        <p14:creationId xmlns:p14="http://schemas.microsoft.com/office/powerpoint/2010/main" val="753264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0DFB7-E900-F4BF-435D-A146B711EAEE}"/>
              </a:ext>
            </a:extLst>
          </p:cNvPr>
          <p:cNvSpPr>
            <a:spLocks noGrp="1"/>
          </p:cNvSpPr>
          <p:nvPr>
            <p:ph idx="1"/>
          </p:nvPr>
        </p:nvSpPr>
        <p:spPr>
          <a:xfrm>
            <a:off x="1862907" y="1647207"/>
            <a:ext cx="7912157" cy="2963429"/>
          </a:xfrm>
        </p:spPr>
        <p:txBody>
          <a:bodyPr>
            <a:normAutofit/>
          </a:bodyPr>
          <a:lstStyle/>
          <a:p>
            <a:pPr marL="285750" indent="-285750" algn="l">
              <a:buFont typeface="Wingdings" panose="05000000000000000000" pitchFamily="2" charset="2"/>
              <a:buChar char="Ø"/>
            </a:pPr>
            <a:r>
              <a:rPr lang="en-US" sz="1800" dirty="0">
                <a:solidFill>
                  <a:schemeClr val="accent2"/>
                </a:solidFill>
                <a:latin typeface="Garamond" panose="02020404030301010803" pitchFamily="18" charset="0"/>
                <a:ea typeface="Verdana" panose="020B0604030504040204" pitchFamily="34" charset="0"/>
              </a:rPr>
              <a:t>The most basic solution to air pollution is to move away from fossil fuels and replace them with alternative energies like solar, wind, and geothermal.</a:t>
            </a:r>
          </a:p>
          <a:p>
            <a:pPr marL="285750" indent="-285750" algn="l">
              <a:buFont typeface="Wingdings" panose="05000000000000000000" pitchFamily="2" charset="2"/>
              <a:buChar char="Ø"/>
            </a:pPr>
            <a:r>
              <a:rPr lang="en-US" sz="1800" b="0" i="0" dirty="0">
                <a:solidFill>
                  <a:schemeClr val="accent2"/>
                </a:solidFill>
                <a:effectLst/>
                <a:highlight>
                  <a:srgbClr val="FFFFFF"/>
                </a:highlight>
                <a:latin typeface="Garamond" panose="02020404030301010803" pitchFamily="18" charset="0"/>
                <a:ea typeface="Verdana" panose="020B0604030504040204" pitchFamily="34" charset="0"/>
              </a:rPr>
              <a:t>Use less energy: Turn off lights, computers, and appliances when you're not using them. Use energy efficient bulbs.</a:t>
            </a:r>
          </a:p>
          <a:p>
            <a:pPr marL="285750" indent="-285750" algn="l">
              <a:buFont typeface="Wingdings" panose="05000000000000000000" pitchFamily="2" charset="2"/>
              <a:buChar char="Ø"/>
            </a:pPr>
            <a:r>
              <a:rPr lang="en-US" sz="1600" b="0" i="0" dirty="0">
                <a:solidFill>
                  <a:schemeClr val="accent2"/>
                </a:solidFill>
                <a:effectLst/>
                <a:highlight>
                  <a:srgbClr val="FFFFFF"/>
                </a:highlight>
                <a:latin typeface="Garamond" panose="02020404030301010803" pitchFamily="18" charset="0"/>
              </a:rPr>
              <a:t>Reduce your consumption: Drive your car less.</a:t>
            </a:r>
            <a:endParaRPr lang="en-US" sz="1800" dirty="0">
              <a:solidFill>
                <a:schemeClr val="accent2"/>
              </a:solidFill>
              <a:highlight>
                <a:srgbClr val="FFFFFF"/>
              </a:highlight>
              <a:latin typeface="Garamond" panose="02020404030301010803" pitchFamily="18" charset="0"/>
              <a:ea typeface="Verdana" panose="020B0604030504040204" pitchFamily="34" charset="0"/>
            </a:endParaRPr>
          </a:p>
          <a:p>
            <a:pPr marL="285750" indent="-285750" algn="l">
              <a:buFont typeface="Wingdings" panose="05000000000000000000" pitchFamily="2" charset="2"/>
              <a:buChar char="Ø"/>
            </a:pPr>
            <a:r>
              <a:rPr lang="en-US" sz="1600" b="0" i="0" dirty="0">
                <a:solidFill>
                  <a:schemeClr val="accent2"/>
                </a:solidFill>
                <a:effectLst/>
                <a:highlight>
                  <a:srgbClr val="FFFFFF"/>
                </a:highlight>
                <a:latin typeface="Garamond" panose="02020404030301010803" pitchFamily="18" charset="0"/>
              </a:rPr>
              <a:t>Use cleaner fuels: Use clean fuels such as LPG and CNG instead of diesel and petrol.</a:t>
            </a:r>
          </a:p>
          <a:p>
            <a:pPr marL="285750" indent="-285750" algn="l">
              <a:buFont typeface="Wingdings" panose="05000000000000000000" pitchFamily="2" charset="2"/>
              <a:buChar char="Ø"/>
            </a:pPr>
            <a:r>
              <a:rPr lang="en-US" sz="1600" b="0" i="0" dirty="0">
                <a:solidFill>
                  <a:schemeClr val="accent2"/>
                </a:solidFill>
                <a:effectLst/>
                <a:highlight>
                  <a:srgbClr val="FFFFFF"/>
                </a:highlight>
                <a:latin typeface="Garamond" panose="02020404030301010803" pitchFamily="18" charset="0"/>
              </a:rPr>
              <a:t>Plant trees: Trees filter the air and provide shade.</a:t>
            </a:r>
          </a:p>
          <a:p>
            <a:pPr marL="285750" indent="-285750" algn="l">
              <a:buFont typeface="Wingdings" panose="05000000000000000000" pitchFamily="2" charset="2"/>
              <a:buChar char="Ø"/>
            </a:pPr>
            <a:r>
              <a:rPr lang="en-US" sz="1800" b="0" i="0" dirty="0">
                <a:solidFill>
                  <a:schemeClr val="accent2"/>
                </a:solidFill>
                <a:effectLst/>
                <a:highlight>
                  <a:srgbClr val="FFFFFF"/>
                </a:highlight>
                <a:latin typeface="Garamond" panose="02020404030301010803" pitchFamily="18" charset="0"/>
                <a:ea typeface="Verdana" panose="020B0604030504040204" pitchFamily="34" charset="0"/>
              </a:rPr>
              <a:t>R</a:t>
            </a:r>
            <a:r>
              <a:rPr lang="en-US" sz="1600" b="0" i="0" dirty="0">
                <a:solidFill>
                  <a:schemeClr val="accent2"/>
                </a:solidFill>
                <a:effectLst/>
                <a:highlight>
                  <a:srgbClr val="FFFFFF"/>
                </a:highlight>
                <a:latin typeface="Garamond" panose="02020404030301010803" pitchFamily="18" charset="0"/>
              </a:rPr>
              <a:t>educe fire use: Don't burn your garbage.</a:t>
            </a:r>
            <a:endParaRPr lang="en-US" sz="1800" b="0" i="0" dirty="0">
              <a:solidFill>
                <a:schemeClr val="accent2"/>
              </a:solidFill>
              <a:effectLst/>
              <a:highlight>
                <a:srgbClr val="FFFFFF"/>
              </a:highlight>
              <a:latin typeface="Garamond" panose="02020404030301010803" pitchFamily="18" charset="0"/>
              <a:ea typeface="Verdana" panose="020B0604030504040204" pitchFamily="34" charset="0"/>
            </a:endParaRPr>
          </a:p>
        </p:txBody>
      </p:sp>
      <p:sp>
        <p:nvSpPr>
          <p:cNvPr id="5" name="Slide Number Placeholder 4">
            <a:extLst>
              <a:ext uri="{FF2B5EF4-FFF2-40B4-BE49-F238E27FC236}">
                <a16:creationId xmlns:a16="http://schemas.microsoft.com/office/drawing/2014/main" id="{EDED34D4-0263-7E46-6DFD-D5F4F2B96553}"/>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6" name="Title 1">
            <a:extLst>
              <a:ext uri="{FF2B5EF4-FFF2-40B4-BE49-F238E27FC236}">
                <a16:creationId xmlns:a16="http://schemas.microsoft.com/office/drawing/2014/main" id="{79585EB5-A99E-A70D-4F4A-993B11FD9AD4}"/>
              </a:ext>
            </a:extLst>
          </p:cNvPr>
          <p:cNvSpPr>
            <a:spLocks noGrp="1"/>
          </p:cNvSpPr>
          <p:nvPr>
            <p:ph type="title"/>
          </p:nvPr>
        </p:nvSpPr>
        <p:spPr>
          <a:xfrm>
            <a:off x="859386" y="500453"/>
            <a:ext cx="3983071" cy="579550"/>
          </a:xfrm>
        </p:spPr>
        <p:txBody>
          <a:bodyPr>
            <a:noAutofit/>
          </a:bodyPr>
          <a:lstStyle/>
          <a:p>
            <a:r>
              <a:rPr lang="en-IN" sz="3200" dirty="0">
                <a:solidFill>
                  <a:schemeClr val="accent2"/>
                </a:solidFill>
                <a:highlight>
                  <a:srgbClr val="FFFFFF"/>
                </a:highlight>
                <a:latin typeface="Google Sans"/>
              </a:rPr>
              <a:t>Solutions</a:t>
            </a:r>
            <a:endParaRPr lang="en-IN" sz="3200" dirty="0">
              <a:solidFill>
                <a:schemeClr val="accent2"/>
              </a:solidFill>
            </a:endParaRPr>
          </a:p>
        </p:txBody>
      </p:sp>
      <p:sp>
        <p:nvSpPr>
          <p:cNvPr id="2" name="Footer Placeholder 4">
            <a:extLst>
              <a:ext uri="{FF2B5EF4-FFF2-40B4-BE49-F238E27FC236}">
                <a16:creationId xmlns:a16="http://schemas.microsoft.com/office/drawing/2014/main" id="{0AC1BA8E-6C79-36B3-D2B5-5BBC984788E7}"/>
              </a:ext>
            </a:extLst>
          </p:cNvPr>
          <p:cNvSpPr txBox="1">
            <a:spLocks/>
          </p:cNvSpPr>
          <p:nvPr/>
        </p:nvSpPr>
        <p:spPr>
          <a:xfrm>
            <a:off x="218622" y="6356350"/>
            <a:ext cx="193215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3"/>
                </a:solidFill>
              </a:rPr>
              <a:t>Pollution Effect and Solution</a:t>
            </a:r>
          </a:p>
        </p:txBody>
      </p:sp>
    </p:spTree>
    <p:extLst>
      <p:ext uri="{BB962C8B-B14F-4D97-AF65-F5344CB8AC3E}">
        <p14:creationId xmlns:p14="http://schemas.microsoft.com/office/powerpoint/2010/main" val="2535276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3788-DAC8-47BE-8D9C-B5D6428DF41C}"/>
              </a:ext>
            </a:extLst>
          </p:cNvPr>
          <p:cNvSpPr>
            <a:spLocks noGrp="1"/>
          </p:cNvSpPr>
          <p:nvPr>
            <p:ph type="title"/>
          </p:nvPr>
        </p:nvSpPr>
        <p:spPr>
          <a:xfrm>
            <a:off x="1592090" y="295184"/>
            <a:ext cx="2751310" cy="606337"/>
          </a:xfrm>
        </p:spPr>
        <p:txBody>
          <a:bodyPr>
            <a:normAutofit/>
          </a:bodyPr>
          <a:lstStyle/>
          <a:p>
            <a:r>
              <a:rPr lang="en-IN" sz="2800" dirty="0">
                <a:solidFill>
                  <a:schemeClr val="accent2"/>
                </a:solidFill>
              </a:rPr>
              <a:t>Water pollution</a:t>
            </a:r>
          </a:p>
        </p:txBody>
      </p:sp>
      <p:pic>
        <p:nvPicPr>
          <p:cNvPr id="7" name="Content Placeholder 6">
            <a:extLst>
              <a:ext uri="{FF2B5EF4-FFF2-40B4-BE49-F238E27FC236}">
                <a16:creationId xmlns:a16="http://schemas.microsoft.com/office/drawing/2014/main" id="{BC4EEE35-EFF5-C8FB-8576-1D1E5C38A650}"/>
              </a:ext>
            </a:extLst>
          </p:cNvPr>
          <p:cNvPicPr>
            <a:picLocks noGrp="1" noChangeAspect="1"/>
          </p:cNvPicPr>
          <p:nvPr>
            <p:ph idx="1"/>
          </p:nvPr>
        </p:nvPicPr>
        <p:blipFill>
          <a:blip r:embed="rId2"/>
          <a:stretch>
            <a:fillRect/>
          </a:stretch>
        </p:blipFill>
        <p:spPr>
          <a:xfrm>
            <a:off x="1750132" y="2802779"/>
            <a:ext cx="4508998" cy="2357333"/>
          </a:xfrm>
        </p:spPr>
      </p:pic>
      <p:sp>
        <p:nvSpPr>
          <p:cNvPr id="5" name="Slide Number Placeholder 4">
            <a:extLst>
              <a:ext uri="{FF2B5EF4-FFF2-40B4-BE49-F238E27FC236}">
                <a16:creationId xmlns:a16="http://schemas.microsoft.com/office/drawing/2014/main" id="{9CF5A824-8CB2-5C28-C9F7-E84730B60490}"/>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9" name="Picture 8">
            <a:extLst>
              <a:ext uri="{FF2B5EF4-FFF2-40B4-BE49-F238E27FC236}">
                <a16:creationId xmlns:a16="http://schemas.microsoft.com/office/drawing/2014/main" id="{75890383-99D2-CBFF-D8E8-C8D389D6EE58}"/>
              </a:ext>
            </a:extLst>
          </p:cNvPr>
          <p:cNvPicPr>
            <a:picLocks noChangeAspect="1"/>
          </p:cNvPicPr>
          <p:nvPr/>
        </p:nvPicPr>
        <p:blipFill>
          <a:blip r:embed="rId3"/>
          <a:stretch>
            <a:fillRect/>
          </a:stretch>
        </p:blipFill>
        <p:spPr>
          <a:xfrm>
            <a:off x="6259130" y="2789122"/>
            <a:ext cx="4300094" cy="2357333"/>
          </a:xfrm>
          <a:prstGeom prst="rect">
            <a:avLst/>
          </a:prstGeom>
        </p:spPr>
      </p:pic>
      <p:pic>
        <p:nvPicPr>
          <p:cNvPr id="13" name="Picture 12">
            <a:extLst>
              <a:ext uri="{FF2B5EF4-FFF2-40B4-BE49-F238E27FC236}">
                <a16:creationId xmlns:a16="http://schemas.microsoft.com/office/drawing/2014/main" id="{246AB295-0907-D7C6-FF8C-5D4D5B16F053}"/>
              </a:ext>
            </a:extLst>
          </p:cNvPr>
          <p:cNvPicPr>
            <a:picLocks noChangeAspect="1"/>
          </p:cNvPicPr>
          <p:nvPr/>
        </p:nvPicPr>
        <p:blipFill>
          <a:blip r:embed="rId4"/>
          <a:stretch>
            <a:fillRect/>
          </a:stretch>
        </p:blipFill>
        <p:spPr>
          <a:xfrm>
            <a:off x="6259131" y="184067"/>
            <a:ext cx="4300094" cy="2618712"/>
          </a:xfrm>
          <a:prstGeom prst="rect">
            <a:avLst/>
          </a:prstGeom>
        </p:spPr>
      </p:pic>
      <p:sp>
        <p:nvSpPr>
          <p:cNvPr id="14" name="TextBox 13">
            <a:extLst>
              <a:ext uri="{FF2B5EF4-FFF2-40B4-BE49-F238E27FC236}">
                <a16:creationId xmlns:a16="http://schemas.microsoft.com/office/drawing/2014/main" id="{ED402B5C-A602-4623-B318-5872D713E362}"/>
              </a:ext>
            </a:extLst>
          </p:cNvPr>
          <p:cNvSpPr txBox="1"/>
          <p:nvPr/>
        </p:nvSpPr>
        <p:spPr>
          <a:xfrm>
            <a:off x="1750132" y="961330"/>
            <a:ext cx="4715061" cy="1754326"/>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chemeClr val="accent2"/>
                </a:solidFill>
                <a:effectLst/>
                <a:highlight>
                  <a:srgbClr val="FFFFFF"/>
                </a:highlight>
                <a:latin typeface="Google Sans"/>
              </a:rPr>
              <a:t>Water pollution occurs when harmful substances—often chemicals or microorganisms—Effect a stream, river, lake, ocean, or other body of water, degrading water quality and rendering it toxic to humans or the environment.</a:t>
            </a:r>
            <a:endParaRPr lang="en-IN" dirty="0">
              <a:solidFill>
                <a:schemeClr val="accent2"/>
              </a:solidFill>
            </a:endParaRPr>
          </a:p>
        </p:txBody>
      </p:sp>
      <p:sp>
        <p:nvSpPr>
          <p:cNvPr id="3" name="Footer Placeholder 4">
            <a:extLst>
              <a:ext uri="{FF2B5EF4-FFF2-40B4-BE49-F238E27FC236}">
                <a16:creationId xmlns:a16="http://schemas.microsoft.com/office/drawing/2014/main" id="{9F2FD538-A844-49D0-05D9-FBD83EAD66F3}"/>
              </a:ext>
            </a:extLst>
          </p:cNvPr>
          <p:cNvSpPr txBox="1">
            <a:spLocks/>
          </p:cNvSpPr>
          <p:nvPr/>
        </p:nvSpPr>
        <p:spPr>
          <a:xfrm>
            <a:off x="218621" y="6356350"/>
            <a:ext cx="212533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3"/>
                </a:solidFill>
              </a:rPr>
              <a:t>Pollution Effect and Solution</a:t>
            </a:r>
            <a:endParaRPr lang="en-US" dirty="0">
              <a:solidFill>
                <a:schemeClr val="accent3"/>
              </a:solidFill>
            </a:endParaRPr>
          </a:p>
        </p:txBody>
      </p:sp>
    </p:spTree>
    <p:extLst>
      <p:ext uri="{BB962C8B-B14F-4D97-AF65-F5344CB8AC3E}">
        <p14:creationId xmlns:p14="http://schemas.microsoft.com/office/powerpoint/2010/main" val="389254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F071B2-CDE7-5A37-32D9-FB293083CD38}"/>
              </a:ext>
            </a:extLst>
          </p:cNvPr>
          <p:cNvSpPr>
            <a:spLocks noGrp="1"/>
          </p:cNvSpPr>
          <p:nvPr>
            <p:ph idx="1"/>
          </p:nvPr>
        </p:nvSpPr>
        <p:spPr>
          <a:xfrm>
            <a:off x="1599125" y="1035416"/>
            <a:ext cx="8703973" cy="4180528"/>
          </a:xfrm>
        </p:spPr>
        <p:txBody>
          <a:bodyPr>
            <a:normAutofit lnSpcReduction="10000"/>
          </a:bodyPr>
          <a:lstStyle/>
          <a:p>
            <a:pPr marL="285750" indent="-285750" algn="l">
              <a:buFont typeface="Wingdings" panose="05000000000000000000" pitchFamily="2" charset="2"/>
              <a:buChar char="Ø"/>
            </a:pPr>
            <a:r>
              <a:rPr lang="en-US" sz="1800" b="1" i="0" dirty="0">
                <a:solidFill>
                  <a:schemeClr val="accent2"/>
                </a:solidFill>
                <a:effectLst/>
                <a:highlight>
                  <a:srgbClr val="FFFFFF"/>
                </a:highlight>
                <a:latin typeface="Garamond" panose="02020404030301010803" pitchFamily="18" charset="0"/>
              </a:rPr>
              <a:t>Industrial Pollution</a:t>
            </a:r>
            <a:r>
              <a:rPr lang="en-US" sz="1800" b="0" i="0" dirty="0">
                <a:solidFill>
                  <a:schemeClr val="accent2"/>
                </a:solidFill>
                <a:effectLst/>
                <a:highlight>
                  <a:srgbClr val="FFFFFF"/>
                </a:highlight>
                <a:latin typeface="Garamond" panose="02020404030301010803" pitchFamily="18" charset="0"/>
              </a:rPr>
              <a:t>: This includes the discharge of pollutants from manufacturing processes, chemical plants, power plants, and other industrial activities. Pollutants may include heavy metals, chemicals, organic compounds, and thermal pollution (increased water temperature).</a:t>
            </a:r>
          </a:p>
          <a:p>
            <a:pPr marL="285750" indent="-285750" algn="l">
              <a:buFont typeface="Wingdings" panose="05000000000000000000" pitchFamily="2" charset="2"/>
              <a:buChar char="Ø"/>
            </a:pPr>
            <a:r>
              <a:rPr lang="en-US" sz="1800" b="1" i="0" dirty="0">
                <a:solidFill>
                  <a:schemeClr val="accent2"/>
                </a:solidFill>
                <a:effectLst/>
                <a:highlight>
                  <a:srgbClr val="FFFFFF"/>
                </a:highlight>
                <a:latin typeface="Garamond" panose="02020404030301010803" pitchFamily="18" charset="0"/>
              </a:rPr>
              <a:t>Agricultural Pollution</a:t>
            </a:r>
            <a:r>
              <a:rPr lang="en-US" sz="1800" b="0" i="0" dirty="0">
                <a:solidFill>
                  <a:schemeClr val="accent2"/>
                </a:solidFill>
                <a:effectLst/>
                <a:highlight>
                  <a:srgbClr val="FFFFFF"/>
                </a:highlight>
                <a:latin typeface="Garamond" panose="02020404030301010803" pitchFamily="18" charset="0"/>
              </a:rPr>
              <a:t>: Agricultural activities such as the use of fertilizers, pesticides, and herbicides can lead to water pollution. Runoff from farms can carry excess nutrients like nitrogen and phosphorus, as well as pesticides, into water bodies, causing eutrophication and harming aquatic life.</a:t>
            </a:r>
          </a:p>
          <a:p>
            <a:pPr marL="285750" indent="-285750" algn="l">
              <a:buFont typeface="Wingdings" panose="05000000000000000000" pitchFamily="2" charset="2"/>
              <a:buChar char="Ø"/>
            </a:pPr>
            <a:r>
              <a:rPr lang="en-IN" sz="1800" b="1" i="0" dirty="0">
                <a:solidFill>
                  <a:schemeClr val="accent2"/>
                </a:solidFill>
                <a:effectLst/>
                <a:highlight>
                  <a:srgbClr val="FFFFFF"/>
                </a:highlight>
                <a:latin typeface="Garamond" panose="02020404030301010803" pitchFamily="18" charset="0"/>
              </a:rPr>
              <a:t>Mining Pollution</a:t>
            </a:r>
            <a:r>
              <a:rPr lang="en-IN" sz="1800" b="0" i="0" dirty="0">
                <a:solidFill>
                  <a:schemeClr val="accent2"/>
                </a:solidFill>
                <a:effectLst/>
                <a:highlight>
                  <a:srgbClr val="FFFFFF"/>
                </a:highlight>
                <a:latin typeface="Garamond" panose="02020404030301010803" pitchFamily="18" charset="0"/>
              </a:rPr>
              <a:t>: Mining activities can introduce various pollutants into water bodies, including heavy metals, sediment, and acidic drainage (acid mine drainage). These pollutants can have significant adverse effects on aquatic ecosystems and water quality.</a:t>
            </a:r>
          </a:p>
          <a:p>
            <a:pPr marL="285750" indent="-285750" algn="l">
              <a:buFont typeface="Wingdings" panose="05000000000000000000" pitchFamily="2" charset="2"/>
              <a:buChar char="Ø"/>
            </a:pPr>
            <a:r>
              <a:rPr lang="en-US" sz="1800" b="1" i="0" dirty="0">
                <a:solidFill>
                  <a:schemeClr val="accent2"/>
                </a:solidFill>
                <a:effectLst/>
                <a:highlight>
                  <a:srgbClr val="FFFFFF"/>
                </a:highlight>
                <a:latin typeface="Garamond" panose="02020404030301010803" pitchFamily="18" charset="0"/>
              </a:rPr>
              <a:t>Plastic Pollution</a:t>
            </a:r>
            <a:r>
              <a:rPr lang="en-US" sz="1800" b="0" i="0" dirty="0">
                <a:solidFill>
                  <a:schemeClr val="accent2"/>
                </a:solidFill>
                <a:effectLst/>
                <a:highlight>
                  <a:srgbClr val="FFFFFF"/>
                </a:highlight>
                <a:latin typeface="Garamond" panose="02020404030301010803" pitchFamily="18" charset="0"/>
              </a:rPr>
              <a:t>: The accumulation of plastic debris in water bodies, such as rivers, lakes, and oceans, is a growing concern. Plastic pollution harms aquatic life through ingestion, entanglement, and the release of toxic chemicals.</a:t>
            </a:r>
          </a:p>
          <a:p>
            <a:pPr marL="285750" indent="-285750" algn="l">
              <a:buFont typeface="Wingdings" panose="05000000000000000000" pitchFamily="2" charset="2"/>
              <a:buChar char="Ø"/>
            </a:pPr>
            <a:endParaRPr lang="en-US" sz="1700" dirty="0">
              <a:solidFill>
                <a:schemeClr val="accent2"/>
              </a:solidFill>
              <a:highlight>
                <a:srgbClr val="FFFFFF"/>
              </a:highlight>
              <a:latin typeface="Söhne"/>
            </a:endParaRPr>
          </a:p>
        </p:txBody>
      </p:sp>
      <p:sp>
        <p:nvSpPr>
          <p:cNvPr id="5" name="Slide Number Placeholder 4">
            <a:extLst>
              <a:ext uri="{FF2B5EF4-FFF2-40B4-BE49-F238E27FC236}">
                <a16:creationId xmlns:a16="http://schemas.microsoft.com/office/drawing/2014/main" id="{979CD4DA-73A8-EF00-32C5-3DE1A02DAC4D}"/>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6" name="TextBox 5">
            <a:extLst>
              <a:ext uri="{FF2B5EF4-FFF2-40B4-BE49-F238E27FC236}">
                <a16:creationId xmlns:a16="http://schemas.microsoft.com/office/drawing/2014/main" id="{F5F1CA75-A58B-3B5A-2B50-1792EA0BD46F}"/>
              </a:ext>
            </a:extLst>
          </p:cNvPr>
          <p:cNvSpPr txBox="1"/>
          <p:nvPr/>
        </p:nvSpPr>
        <p:spPr>
          <a:xfrm>
            <a:off x="1599125" y="666084"/>
            <a:ext cx="4352824" cy="369332"/>
          </a:xfrm>
          <a:prstGeom prst="rect">
            <a:avLst/>
          </a:prstGeom>
          <a:noFill/>
        </p:spPr>
        <p:txBody>
          <a:bodyPr wrap="square" rtlCol="0">
            <a:spAutoFit/>
          </a:bodyPr>
          <a:lstStyle/>
          <a:p>
            <a:r>
              <a:rPr lang="en-US" sz="1800" b="1" i="0" dirty="0">
                <a:solidFill>
                  <a:schemeClr val="accent2"/>
                </a:solidFill>
                <a:effectLst/>
                <a:highlight>
                  <a:srgbClr val="FFFFFF"/>
                </a:highlight>
                <a:latin typeface="Garamond" panose="02020404030301010803" pitchFamily="18" charset="0"/>
              </a:rPr>
              <a:t>The following are some of the sectors:</a:t>
            </a:r>
            <a:endParaRPr lang="en-IN" dirty="0">
              <a:solidFill>
                <a:schemeClr val="accent2"/>
              </a:solidFill>
            </a:endParaRPr>
          </a:p>
        </p:txBody>
      </p:sp>
      <p:sp>
        <p:nvSpPr>
          <p:cNvPr id="2" name="Footer Placeholder 4">
            <a:extLst>
              <a:ext uri="{FF2B5EF4-FFF2-40B4-BE49-F238E27FC236}">
                <a16:creationId xmlns:a16="http://schemas.microsoft.com/office/drawing/2014/main" id="{B01A359D-FD49-A88B-5435-EFF44E6462EB}"/>
              </a:ext>
            </a:extLst>
          </p:cNvPr>
          <p:cNvSpPr txBox="1">
            <a:spLocks/>
          </p:cNvSpPr>
          <p:nvPr/>
        </p:nvSpPr>
        <p:spPr>
          <a:xfrm>
            <a:off x="218622" y="6356350"/>
            <a:ext cx="207381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Gill Sans Nova Light" panose="020F0302020204030204" pitchFamily="34" charset="0"/>
                <a:ea typeface="+mn-ea"/>
                <a:cs typeface="Gill Sans Nova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3"/>
                </a:solidFill>
              </a:rPr>
              <a:t>Pollution Effect and Solution</a:t>
            </a:r>
          </a:p>
        </p:txBody>
      </p:sp>
    </p:spTree>
    <p:extLst>
      <p:ext uri="{BB962C8B-B14F-4D97-AF65-F5344CB8AC3E}">
        <p14:creationId xmlns:p14="http://schemas.microsoft.com/office/powerpoint/2010/main" val="4014194805"/>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{BB2B2DAB-B8C1-4DEC-9E29-B4A07D8775A3}tf56410444_win32</Template>
  <TotalTime>601</TotalTime>
  <Words>1458</Words>
  <Application>Microsoft Office PowerPoint</Application>
  <PresentationFormat>Widescreen</PresentationFormat>
  <Paragraphs>120</Paragraphs>
  <Slides>18</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Arial</vt:lpstr>
      <vt:lpstr>Arial</vt:lpstr>
      <vt:lpstr>Baskerville</vt:lpstr>
      <vt:lpstr>Baskerville Old Face</vt:lpstr>
      <vt:lpstr>Calibri</vt:lpstr>
      <vt:lpstr>Calibri Light</vt:lpstr>
      <vt:lpstr>Garamond</vt:lpstr>
      <vt:lpstr>Gill Sans Light</vt:lpstr>
      <vt:lpstr>Gill Sans Nova</vt:lpstr>
      <vt:lpstr>Gill Sans Nova Light</vt:lpstr>
      <vt:lpstr>Google Sans</vt:lpstr>
      <vt:lpstr>Söhne</vt:lpstr>
      <vt:lpstr>Wingdings</vt:lpstr>
      <vt:lpstr>Office Theme</vt:lpstr>
      <vt:lpstr>Pollution Effect and Solution</vt:lpstr>
      <vt:lpstr>Agenda</vt:lpstr>
      <vt:lpstr>Definition</vt:lpstr>
      <vt:lpstr>Types </vt:lpstr>
      <vt:lpstr>1)Air pollution</vt:lpstr>
      <vt:lpstr>The following are some of the sectors:</vt:lpstr>
      <vt:lpstr>Solutions</vt:lpstr>
      <vt:lpstr>Water pollution</vt:lpstr>
      <vt:lpstr>PowerPoint Presentation</vt:lpstr>
      <vt:lpstr>Solutions</vt:lpstr>
      <vt:lpstr>PowerPoint Presentation</vt:lpstr>
      <vt:lpstr>Causes and types of soil pollution</vt:lpstr>
      <vt:lpstr>Solution</vt:lpstr>
      <vt:lpstr>Noise Pollution</vt:lpstr>
      <vt:lpstr>Causes of Noise  pollution</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Pollution Effect and Solution</dc:title>
  <dc:creator>Bhaveshkumar Parmar</dc:creator>
  <cp:lastModifiedBy>Bhaveshkumar Parmar</cp:lastModifiedBy>
  <cp:revision>19</cp:revision>
  <dcterms:created xsi:type="dcterms:W3CDTF">2024-04-25T13:59:54Z</dcterms:created>
  <dcterms:modified xsi:type="dcterms:W3CDTF">2024-04-28T10:55:14Z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